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8" r:id="rId23"/>
  </p:sldIdLst>
  <p:sldSz cx="12192000" cy="6858000"/>
  <p:notesSz cx="6858000" cy="9144000"/>
  <p:defaultTextStyle>
    <a:defPPr>
      <a:defRPr lang="p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E263"/>
    <a:srgbClr val="FF696C"/>
    <a:srgbClr val="B9D1CE"/>
    <a:srgbClr val="D2E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BBD40-3D2C-E842-9EDE-058DF52C80BF}" v="12" dt="2024-12-10T16:35:17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83"/>
    <p:restoredTop sz="94570"/>
  </p:normalViewPr>
  <p:slideViewPr>
    <p:cSldViewPr snapToGrid="0">
      <p:cViewPr>
        <p:scale>
          <a:sx n="103" d="100"/>
          <a:sy n="103" d="100"/>
        </p:scale>
        <p:origin x="81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moreno" userId="d3b94c9fcd1e1b91" providerId="LiveId" clId="{18CBBD40-3D2C-E842-9EDE-058DF52C80BF}"/>
    <pc:docChg chg="undo custSel delSld modSld">
      <pc:chgData name="pedro moreno" userId="d3b94c9fcd1e1b91" providerId="LiveId" clId="{18CBBD40-3D2C-E842-9EDE-058DF52C80BF}" dt="2024-12-10T16:35:17.788" v="83" actId="20577"/>
      <pc:docMkLst>
        <pc:docMk/>
      </pc:docMkLst>
      <pc:sldChg chg="modSp mod">
        <pc:chgData name="pedro moreno" userId="d3b94c9fcd1e1b91" providerId="LiveId" clId="{18CBBD40-3D2C-E842-9EDE-058DF52C80BF}" dt="2024-12-10T16:31:10.141" v="12" actId="255"/>
        <pc:sldMkLst>
          <pc:docMk/>
          <pc:sldMk cId="3760803636" sldId="266"/>
        </pc:sldMkLst>
        <pc:spChg chg="mod">
          <ac:chgData name="pedro moreno" userId="d3b94c9fcd1e1b91" providerId="LiveId" clId="{18CBBD40-3D2C-E842-9EDE-058DF52C80BF}" dt="2024-12-10T16:31:10.141" v="12" actId="255"/>
          <ac:spMkLst>
            <pc:docMk/>
            <pc:sldMk cId="3760803636" sldId="266"/>
            <ac:spMk id="12" creationId="{0D0F6884-25C2-E636-140E-ACA5E31AD79F}"/>
          </ac:spMkLst>
        </pc:spChg>
      </pc:sldChg>
      <pc:sldChg chg="modSp mod">
        <pc:chgData name="pedro moreno" userId="d3b94c9fcd1e1b91" providerId="LiveId" clId="{18CBBD40-3D2C-E842-9EDE-058DF52C80BF}" dt="2024-12-10T16:31:06.075" v="11" actId="255"/>
        <pc:sldMkLst>
          <pc:docMk/>
          <pc:sldMk cId="666623277" sldId="267"/>
        </pc:sldMkLst>
        <pc:spChg chg="mod">
          <ac:chgData name="pedro moreno" userId="d3b94c9fcd1e1b91" providerId="LiveId" clId="{18CBBD40-3D2C-E842-9EDE-058DF52C80BF}" dt="2024-12-10T16:31:06.075" v="11" actId="255"/>
          <ac:spMkLst>
            <pc:docMk/>
            <pc:sldMk cId="666623277" sldId="267"/>
            <ac:spMk id="12" creationId="{EC6F352C-748C-57D0-1DEB-D2ABDA70098F}"/>
          </ac:spMkLst>
        </pc:spChg>
      </pc:sldChg>
      <pc:sldChg chg="modSp mod">
        <pc:chgData name="pedro moreno" userId="d3b94c9fcd1e1b91" providerId="LiveId" clId="{18CBBD40-3D2C-E842-9EDE-058DF52C80BF}" dt="2024-12-10T16:31:01.299" v="10" actId="255"/>
        <pc:sldMkLst>
          <pc:docMk/>
          <pc:sldMk cId="2920087392" sldId="268"/>
        </pc:sldMkLst>
        <pc:spChg chg="mod">
          <ac:chgData name="pedro moreno" userId="d3b94c9fcd1e1b91" providerId="LiveId" clId="{18CBBD40-3D2C-E842-9EDE-058DF52C80BF}" dt="2024-12-10T16:31:01.299" v="10" actId="255"/>
          <ac:spMkLst>
            <pc:docMk/>
            <pc:sldMk cId="2920087392" sldId="268"/>
            <ac:spMk id="12" creationId="{9115D439-FFED-450C-DDB7-0F2DEAEBEACF}"/>
          </ac:spMkLst>
        </pc:spChg>
      </pc:sldChg>
      <pc:sldChg chg="modSp mod">
        <pc:chgData name="pedro moreno" userId="d3b94c9fcd1e1b91" providerId="LiveId" clId="{18CBBD40-3D2C-E842-9EDE-058DF52C80BF}" dt="2024-12-10T16:30:57.397" v="9" actId="255"/>
        <pc:sldMkLst>
          <pc:docMk/>
          <pc:sldMk cId="4009051725" sldId="269"/>
        </pc:sldMkLst>
        <pc:spChg chg="mod">
          <ac:chgData name="pedro moreno" userId="d3b94c9fcd1e1b91" providerId="LiveId" clId="{18CBBD40-3D2C-E842-9EDE-058DF52C80BF}" dt="2024-12-10T16:30:57.397" v="9" actId="255"/>
          <ac:spMkLst>
            <pc:docMk/>
            <pc:sldMk cId="4009051725" sldId="269"/>
            <ac:spMk id="12" creationId="{C1356E30-0E3A-F25F-4D73-51C47396543D}"/>
          </ac:spMkLst>
        </pc:spChg>
      </pc:sldChg>
      <pc:sldChg chg="modSp mod">
        <pc:chgData name="pedro moreno" userId="d3b94c9fcd1e1b91" providerId="LiveId" clId="{18CBBD40-3D2C-E842-9EDE-058DF52C80BF}" dt="2024-12-10T16:30:51.829" v="8" actId="255"/>
        <pc:sldMkLst>
          <pc:docMk/>
          <pc:sldMk cId="3580739235" sldId="270"/>
        </pc:sldMkLst>
        <pc:spChg chg="mod">
          <ac:chgData name="pedro moreno" userId="d3b94c9fcd1e1b91" providerId="LiveId" clId="{18CBBD40-3D2C-E842-9EDE-058DF52C80BF}" dt="2024-12-10T16:30:51.829" v="8" actId="255"/>
          <ac:spMkLst>
            <pc:docMk/>
            <pc:sldMk cId="3580739235" sldId="270"/>
            <ac:spMk id="12" creationId="{E45D054E-DAC9-A961-7D17-7E51A68B5662}"/>
          </ac:spMkLst>
        </pc:spChg>
      </pc:sldChg>
      <pc:sldChg chg="modSp mod">
        <pc:chgData name="pedro moreno" userId="d3b94c9fcd1e1b91" providerId="LiveId" clId="{18CBBD40-3D2C-E842-9EDE-058DF52C80BF}" dt="2024-12-10T16:30:47.339" v="7" actId="255"/>
        <pc:sldMkLst>
          <pc:docMk/>
          <pc:sldMk cId="981868061" sldId="271"/>
        </pc:sldMkLst>
        <pc:spChg chg="mod">
          <ac:chgData name="pedro moreno" userId="d3b94c9fcd1e1b91" providerId="LiveId" clId="{18CBBD40-3D2C-E842-9EDE-058DF52C80BF}" dt="2024-12-10T16:30:47.339" v="7" actId="255"/>
          <ac:spMkLst>
            <pc:docMk/>
            <pc:sldMk cId="981868061" sldId="271"/>
            <ac:spMk id="12" creationId="{65C1314D-958F-9FF3-25CE-EBF1225F9A3E}"/>
          </ac:spMkLst>
        </pc:spChg>
      </pc:sldChg>
      <pc:sldChg chg="modSp mod">
        <pc:chgData name="pedro moreno" userId="d3b94c9fcd1e1b91" providerId="LiveId" clId="{18CBBD40-3D2C-E842-9EDE-058DF52C80BF}" dt="2024-12-10T16:30:43.049" v="6" actId="255"/>
        <pc:sldMkLst>
          <pc:docMk/>
          <pc:sldMk cId="2552806412" sldId="272"/>
        </pc:sldMkLst>
        <pc:spChg chg="mod">
          <ac:chgData name="pedro moreno" userId="d3b94c9fcd1e1b91" providerId="LiveId" clId="{18CBBD40-3D2C-E842-9EDE-058DF52C80BF}" dt="2024-12-10T16:30:43.049" v="6" actId="255"/>
          <ac:spMkLst>
            <pc:docMk/>
            <pc:sldMk cId="2552806412" sldId="272"/>
            <ac:spMk id="12" creationId="{B9BBA5B1-5940-69DA-3714-ABB94C3912D9}"/>
          </ac:spMkLst>
        </pc:spChg>
      </pc:sldChg>
      <pc:sldChg chg="modSp mod">
        <pc:chgData name="pedro moreno" userId="d3b94c9fcd1e1b91" providerId="LiveId" clId="{18CBBD40-3D2C-E842-9EDE-058DF52C80BF}" dt="2024-12-10T16:30:32.934" v="3" actId="403"/>
        <pc:sldMkLst>
          <pc:docMk/>
          <pc:sldMk cId="2886371464" sldId="273"/>
        </pc:sldMkLst>
        <pc:spChg chg="mod">
          <ac:chgData name="pedro moreno" userId="d3b94c9fcd1e1b91" providerId="LiveId" clId="{18CBBD40-3D2C-E842-9EDE-058DF52C80BF}" dt="2024-12-10T16:30:32.934" v="3" actId="403"/>
          <ac:spMkLst>
            <pc:docMk/>
            <pc:sldMk cId="2886371464" sldId="273"/>
            <ac:spMk id="12" creationId="{C0E9EC67-F3F4-C231-3574-0C743AD770CD}"/>
          </ac:spMkLst>
        </pc:spChg>
      </pc:sldChg>
      <pc:sldChg chg="modSp mod">
        <pc:chgData name="pedro moreno" userId="d3b94c9fcd1e1b91" providerId="LiveId" clId="{18CBBD40-3D2C-E842-9EDE-058DF52C80BF}" dt="2024-12-10T16:35:17.788" v="83" actId="20577"/>
        <pc:sldMkLst>
          <pc:docMk/>
          <pc:sldMk cId="1218590702" sldId="274"/>
        </pc:sldMkLst>
        <pc:spChg chg="mod">
          <ac:chgData name="pedro moreno" userId="d3b94c9fcd1e1b91" providerId="LiveId" clId="{18CBBD40-3D2C-E842-9EDE-058DF52C80BF}" dt="2024-12-10T16:35:17.788" v="83" actId="20577"/>
          <ac:spMkLst>
            <pc:docMk/>
            <pc:sldMk cId="1218590702" sldId="274"/>
            <ac:spMk id="12" creationId="{9E3DC320-4444-B52C-22B4-E0145ABB2B72}"/>
          </ac:spMkLst>
        </pc:spChg>
      </pc:sldChg>
      <pc:sldChg chg="modSp mod">
        <pc:chgData name="pedro moreno" userId="d3b94c9fcd1e1b91" providerId="LiveId" clId="{18CBBD40-3D2C-E842-9EDE-058DF52C80BF}" dt="2024-12-10T16:34:40.327" v="67" actId="207"/>
        <pc:sldMkLst>
          <pc:docMk/>
          <pc:sldMk cId="3246765286" sldId="275"/>
        </pc:sldMkLst>
        <pc:spChg chg="mod">
          <ac:chgData name="pedro moreno" userId="d3b94c9fcd1e1b91" providerId="LiveId" clId="{18CBBD40-3D2C-E842-9EDE-058DF52C80BF}" dt="2024-12-10T16:34:40.327" v="67" actId="207"/>
          <ac:spMkLst>
            <pc:docMk/>
            <pc:sldMk cId="3246765286" sldId="275"/>
            <ac:spMk id="12" creationId="{C332E38B-9FB6-7ACF-54CA-21961631109A}"/>
          </ac:spMkLst>
        </pc:spChg>
      </pc:sldChg>
      <pc:sldChg chg="del">
        <pc:chgData name="pedro moreno" userId="d3b94c9fcd1e1b91" providerId="LiveId" clId="{18CBBD40-3D2C-E842-9EDE-058DF52C80BF}" dt="2024-12-10T16:31:13.352" v="13" actId="2696"/>
        <pc:sldMkLst>
          <pc:docMk/>
          <pc:sldMk cId="556751346" sldId="277"/>
        </pc:sldMkLst>
      </pc:sldChg>
      <pc:sldChg chg="addSp delSp modSp mod">
        <pc:chgData name="pedro moreno" userId="d3b94c9fcd1e1b91" providerId="LiveId" clId="{18CBBD40-3D2C-E842-9EDE-058DF52C80BF}" dt="2024-12-10T16:34:25.641" v="66"/>
        <pc:sldMkLst>
          <pc:docMk/>
          <pc:sldMk cId="3842718512" sldId="278"/>
        </pc:sldMkLst>
        <pc:spChg chg="mod">
          <ac:chgData name="pedro moreno" userId="d3b94c9fcd1e1b91" providerId="LiveId" clId="{18CBBD40-3D2C-E842-9EDE-058DF52C80BF}" dt="2024-12-10T16:33:56.231" v="61" actId="1076"/>
          <ac:spMkLst>
            <pc:docMk/>
            <pc:sldMk cId="3842718512" sldId="278"/>
            <ac:spMk id="2" creationId="{08BBDE6F-E739-C5DA-0578-20CC3C7B7CC8}"/>
          </ac:spMkLst>
        </pc:spChg>
        <pc:spChg chg="mod">
          <ac:chgData name="pedro moreno" userId="d3b94c9fcd1e1b91" providerId="LiveId" clId="{18CBBD40-3D2C-E842-9EDE-058DF52C80BF}" dt="2024-12-10T16:34:18.054" v="63" actId="1076"/>
          <ac:spMkLst>
            <pc:docMk/>
            <pc:sldMk cId="3842718512" sldId="278"/>
            <ac:spMk id="4" creationId="{E1F84F01-1E7F-76D1-5CCF-A15375A03B0A}"/>
          </ac:spMkLst>
        </pc:spChg>
        <pc:spChg chg="mod">
          <ac:chgData name="pedro moreno" userId="d3b94c9fcd1e1b91" providerId="LiveId" clId="{18CBBD40-3D2C-E842-9EDE-058DF52C80BF}" dt="2024-12-10T16:34:18.054" v="63" actId="1076"/>
          <ac:spMkLst>
            <pc:docMk/>
            <pc:sldMk cId="3842718512" sldId="278"/>
            <ac:spMk id="7" creationId="{2DA6586D-AAEE-BB8C-303D-BE8F4CAEF54F}"/>
          </ac:spMkLst>
        </pc:spChg>
        <pc:spChg chg="mod">
          <ac:chgData name="pedro moreno" userId="d3b94c9fcd1e1b91" providerId="LiveId" clId="{18CBBD40-3D2C-E842-9EDE-058DF52C80BF}" dt="2024-12-10T16:34:18.054" v="63" actId="1076"/>
          <ac:spMkLst>
            <pc:docMk/>
            <pc:sldMk cId="3842718512" sldId="278"/>
            <ac:spMk id="8" creationId="{EDFC0094-01A9-5D17-D41F-8A85DF7D64B0}"/>
          </ac:spMkLst>
        </pc:spChg>
        <pc:spChg chg="add del mod">
          <ac:chgData name="pedro moreno" userId="d3b94c9fcd1e1b91" providerId="LiveId" clId="{18CBBD40-3D2C-E842-9EDE-058DF52C80BF}" dt="2024-12-10T16:34:25.641" v="66"/>
          <ac:spMkLst>
            <pc:docMk/>
            <pc:sldMk cId="3842718512" sldId="278"/>
            <ac:spMk id="10" creationId="{7F86ECC1-9709-97E6-B193-BB06154A986E}"/>
          </ac:spMkLst>
        </pc:spChg>
        <pc:spChg chg="mod">
          <ac:chgData name="pedro moreno" userId="d3b94c9fcd1e1b91" providerId="LiveId" clId="{18CBBD40-3D2C-E842-9EDE-058DF52C80BF}" dt="2024-12-10T16:34:18.054" v="63" actId="1076"/>
          <ac:spMkLst>
            <pc:docMk/>
            <pc:sldMk cId="3842718512" sldId="278"/>
            <ac:spMk id="16" creationId="{4636B480-0C69-C04F-6FE9-714F4ADEE04A}"/>
          </ac:spMkLst>
        </pc:spChg>
        <pc:spChg chg="mod">
          <ac:chgData name="pedro moreno" userId="d3b94c9fcd1e1b91" providerId="LiveId" clId="{18CBBD40-3D2C-E842-9EDE-058DF52C80BF}" dt="2024-12-10T16:34:18.054" v="63" actId="1076"/>
          <ac:spMkLst>
            <pc:docMk/>
            <pc:sldMk cId="3842718512" sldId="278"/>
            <ac:spMk id="19" creationId="{B34DE876-679F-C8B5-49AA-DBC43BDC177C}"/>
          </ac:spMkLst>
        </pc:spChg>
        <pc:picChg chg="add mod">
          <ac:chgData name="pedro moreno" userId="d3b94c9fcd1e1b91" providerId="LiveId" clId="{18CBBD40-3D2C-E842-9EDE-058DF52C80BF}" dt="2024-12-10T16:34:06.468" v="62"/>
          <ac:picMkLst>
            <pc:docMk/>
            <pc:sldMk cId="3842718512" sldId="278"/>
            <ac:picMk id="5" creationId="{9C4544BC-32C7-E16F-1F3F-109F74AA3780}"/>
          </ac:picMkLst>
        </pc:picChg>
        <pc:picChg chg="add mod">
          <ac:chgData name="pedro moreno" userId="d3b94c9fcd1e1b91" providerId="LiveId" clId="{18CBBD40-3D2C-E842-9EDE-058DF52C80BF}" dt="2024-12-10T16:34:06.468" v="62"/>
          <ac:picMkLst>
            <pc:docMk/>
            <pc:sldMk cId="3842718512" sldId="278"/>
            <ac:picMk id="9" creationId="{7A93D3A6-E9E9-4F49-8568-1258F13797C8}"/>
          </ac:picMkLst>
        </pc:picChg>
        <pc:picChg chg="mod">
          <ac:chgData name="pedro moreno" userId="d3b94c9fcd1e1b91" providerId="LiveId" clId="{18CBBD40-3D2C-E842-9EDE-058DF52C80BF}" dt="2024-12-10T16:34:18.054" v="63" actId="1076"/>
          <ac:picMkLst>
            <pc:docMk/>
            <pc:sldMk cId="3842718512" sldId="278"/>
            <ac:picMk id="11" creationId="{93F1717C-6517-9B4E-0320-E73F39B624E1}"/>
          </ac:picMkLst>
        </pc:picChg>
        <pc:picChg chg="mod">
          <ac:chgData name="pedro moreno" userId="d3b94c9fcd1e1b91" providerId="LiveId" clId="{18CBBD40-3D2C-E842-9EDE-058DF52C80BF}" dt="2024-12-10T16:34:18.054" v="63" actId="1076"/>
          <ac:picMkLst>
            <pc:docMk/>
            <pc:sldMk cId="3842718512" sldId="278"/>
            <ac:picMk id="14" creationId="{F6747A33-D65D-9B34-817B-320B13732497}"/>
          </ac:picMkLst>
        </pc:picChg>
        <pc:picChg chg="mod">
          <ac:chgData name="pedro moreno" userId="d3b94c9fcd1e1b91" providerId="LiveId" clId="{18CBBD40-3D2C-E842-9EDE-058DF52C80BF}" dt="2024-12-10T16:34:18.054" v="63" actId="1076"/>
          <ac:picMkLst>
            <pc:docMk/>
            <pc:sldMk cId="3842718512" sldId="278"/>
            <ac:picMk id="18" creationId="{F7111811-768A-071D-D2A3-3E32A94E35FF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europa.formez.it/search2?search_api_views_fulltext=punto%20di%20contatto%20nazionale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europa.formez.it/search2?search_api_views_fulltext=punto%20di%20contatto%20nazional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B2869-5F8B-4A2C-BEA4-61E42302675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9BB634E-FC4C-41AA-A841-8446F0D9BD0F}">
      <dgm:prSet/>
      <dgm:spPr/>
      <dgm:t>
        <a:bodyPr/>
        <a:lstStyle/>
        <a:p>
          <a:r>
            <a:rPr lang="pt-PT" b="1" dirty="0"/>
            <a:t>Per i </a:t>
          </a:r>
          <a:r>
            <a:rPr lang="pt-PT" b="1" dirty="0" err="1"/>
            <a:t>prossimi</a:t>
          </a:r>
          <a:r>
            <a:rPr lang="pt-PT" b="1" dirty="0"/>
            <a:t> </a:t>
          </a:r>
          <a:r>
            <a:rPr lang="pt-PT" b="1" dirty="0" err="1"/>
            <a:t>anni</a:t>
          </a:r>
          <a:r>
            <a:rPr lang="pt-PT" b="1" dirty="0"/>
            <a:t> sono </a:t>
          </a:r>
          <a:r>
            <a:rPr lang="pt-PT" b="1" dirty="0" err="1"/>
            <a:t>stati</a:t>
          </a:r>
          <a:r>
            <a:rPr lang="pt-PT" b="1" dirty="0"/>
            <a:t> </a:t>
          </a:r>
          <a:r>
            <a:rPr lang="pt-PT" b="1" dirty="0" err="1"/>
            <a:t>definiti</a:t>
          </a:r>
          <a:r>
            <a:rPr lang="pt-PT" b="1" dirty="0"/>
            <a:t> 5 </a:t>
          </a:r>
          <a:r>
            <a:rPr lang="pt-PT" b="1" dirty="0" err="1"/>
            <a:t>obiettivi</a:t>
          </a:r>
          <a:r>
            <a:rPr lang="pt-PT" b="1" dirty="0"/>
            <a:t> </a:t>
          </a:r>
          <a:endParaRPr lang="en-US" dirty="0"/>
        </a:p>
      </dgm:t>
    </dgm:pt>
    <dgm:pt modelId="{777D784C-6C08-44CF-B65C-88424A900F0F}" type="parTrans" cxnId="{1BC52C03-B18C-4EA7-A12F-14287CEC6FCF}">
      <dgm:prSet/>
      <dgm:spPr/>
      <dgm:t>
        <a:bodyPr/>
        <a:lstStyle/>
        <a:p>
          <a:endParaRPr lang="en-US"/>
        </a:p>
      </dgm:t>
    </dgm:pt>
    <dgm:pt modelId="{F4BDB194-114C-45BB-ADEF-AA7D65C912B8}" type="sibTrans" cxnId="{1BC52C03-B18C-4EA7-A12F-14287CEC6FCF}">
      <dgm:prSet/>
      <dgm:spPr/>
      <dgm:t>
        <a:bodyPr/>
        <a:lstStyle/>
        <a:p>
          <a:endParaRPr lang="en-US"/>
        </a:p>
      </dgm:t>
    </dgm:pt>
    <dgm:pt modelId="{B7A4FF65-4DB7-45B1-89EE-310C7EDA8D94}">
      <dgm:prSet/>
      <dgm:spPr/>
      <dgm:t>
        <a:bodyPr/>
        <a:lstStyle/>
        <a:p>
          <a:r>
            <a:rPr lang="pt-PT"/>
            <a:t>un'Europa più competitiva e più intelligente</a:t>
          </a:r>
          <a:endParaRPr lang="en-US"/>
        </a:p>
      </dgm:t>
    </dgm:pt>
    <dgm:pt modelId="{4F8599BA-7F41-46FF-B6A0-4ADBE2F6F2D0}" type="parTrans" cxnId="{A2103D66-1E07-401C-8268-44ADAFA166F5}">
      <dgm:prSet/>
      <dgm:spPr/>
      <dgm:t>
        <a:bodyPr/>
        <a:lstStyle/>
        <a:p>
          <a:endParaRPr lang="en-US"/>
        </a:p>
      </dgm:t>
    </dgm:pt>
    <dgm:pt modelId="{E9279CA6-23AF-4A99-9A04-BE74356FD4F5}" type="sibTrans" cxnId="{A2103D66-1E07-401C-8268-44ADAFA166F5}">
      <dgm:prSet/>
      <dgm:spPr/>
      <dgm:t>
        <a:bodyPr/>
        <a:lstStyle/>
        <a:p>
          <a:endParaRPr lang="en-US"/>
        </a:p>
      </dgm:t>
    </dgm:pt>
    <dgm:pt modelId="{C00CF291-D852-4E34-8284-63F779DAEC7D}">
      <dgm:prSet/>
      <dgm:spPr/>
      <dgm:t>
        <a:bodyPr/>
        <a:lstStyle/>
        <a:p>
          <a:r>
            <a:rPr lang="pt-PT"/>
            <a:t>una transizione più verde e a basse emissioni di carbonio verso un'economia a zero emissioni di carbonio</a:t>
          </a:r>
          <a:endParaRPr lang="en-US"/>
        </a:p>
      </dgm:t>
    </dgm:pt>
    <dgm:pt modelId="{ABC30CF2-1071-4483-8BEE-5A86FE1DD1D7}" type="parTrans" cxnId="{3A9ABFE2-89BE-4F9D-A1A3-EF2A31BA411F}">
      <dgm:prSet/>
      <dgm:spPr/>
      <dgm:t>
        <a:bodyPr/>
        <a:lstStyle/>
        <a:p>
          <a:endParaRPr lang="en-US"/>
        </a:p>
      </dgm:t>
    </dgm:pt>
    <dgm:pt modelId="{F6FF3869-CE34-4CDB-B337-E584D20B841B}" type="sibTrans" cxnId="{3A9ABFE2-89BE-4F9D-A1A3-EF2A31BA411F}">
      <dgm:prSet/>
      <dgm:spPr/>
      <dgm:t>
        <a:bodyPr/>
        <a:lstStyle/>
        <a:p>
          <a:endParaRPr lang="en-US"/>
        </a:p>
      </dgm:t>
    </dgm:pt>
    <dgm:pt modelId="{53734D0A-6339-4C9D-A877-B263E3B01858}">
      <dgm:prSet/>
      <dgm:spPr/>
      <dgm:t>
        <a:bodyPr/>
        <a:lstStyle/>
        <a:p>
          <a:r>
            <a:rPr lang="pt-PT"/>
            <a:t>un'Europa più connessa migliorando la mobilità</a:t>
          </a:r>
          <a:endParaRPr lang="en-US"/>
        </a:p>
      </dgm:t>
    </dgm:pt>
    <dgm:pt modelId="{1FF861F4-D804-416B-83F9-63476E471338}" type="parTrans" cxnId="{6994C813-D269-42EC-8E7F-6E412BBD2275}">
      <dgm:prSet/>
      <dgm:spPr/>
      <dgm:t>
        <a:bodyPr/>
        <a:lstStyle/>
        <a:p>
          <a:endParaRPr lang="en-US"/>
        </a:p>
      </dgm:t>
    </dgm:pt>
    <dgm:pt modelId="{3A1D4824-E7D1-4984-9D87-ACBA40CB6E34}" type="sibTrans" cxnId="{6994C813-D269-42EC-8E7F-6E412BBD2275}">
      <dgm:prSet/>
      <dgm:spPr/>
      <dgm:t>
        <a:bodyPr/>
        <a:lstStyle/>
        <a:p>
          <a:endParaRPr lang="en-US"/>
        </a:p>
      </dgm:t>
    </dgm:pt>
    <dgm:pt modelId="{073AC5EE-F057-4C5E-B803-4815B2305A8B}">
      <dgm:prSet/>
      <dgm:spPr/>
      <dgm:t>
        <a:bodyPr/>
        <a:lstStyle/>
        <a:p>
          <a:r>
            <a:rPr lang="pt-PT"/>
            <a:t>un'Europa più sociale e inclusiva</a:t>
          </a:r>
          <a:endParaRPr lang="en-US"/>
        </a:p>
      </dgm:t>
    </dgm:pt>
    <dgm:pt modelId="{CB5803A7-C3FC-4CC9-887F-8BA8CD758E0E}" type="parTrans" cxnId="{82ABE095-67E5-44CE-A7FA-CF5B4279FEE9}">
      <dgm:prSet/>
      <dgm:spPr/>
      <dgm:t>
        <a:bodyPr/>
        <a:lstStyle/>
        <a:p>
          <a:endParaRPr lang="en-US"/>
        </a:p>
      </dgm:t>
    </dgm:pt>
    <dgm:pt modelId="{D858EF89-371E-48CE-A4E3-07BE95690A53}" type="sibTrans" cxnId="{82ABE095-67E5-44CE-A7FA-CF5B4279FEE9}">
      <dgm:prSet/>
      <dgm:spPr/>
      <dgm:t>
        <a:bodyPr/>
        <a:lstStyle/>
        <a:p>
          <a:endParaRPr lang="en-US"/>
        </a:p>
      </dgm:t>
    </dgm:pt>
    <dgm:pt modelId="{C51F16A1-4FDA-4C54-83E2-863BF3988EB7}">
      <dgm:prSet/>
      <dgm:spPr/>
      <dgm:t>
        <a:bodyPr/>
        <a:lstStyle/>
        <a:p>
          <a:r>
            <a:rPr lang="pt-PT"/>
            <a:t>un'Europa più vicina ai cittadini promuovendo lo sviluppo sostenibile e integrato di tutti i tipi di territori.</a:t>
          </a:r>
          <a:endParaRPr lang="en-US"/>
        </a:p>
      </dgm:t>
    </dgm:pt>
    <dgm:pt modelId="{FDBE6D7E-9E2A-4F6A-941D-268F36CD9EBC}" type="parTrans" cxnId="{67A90184-2F8D-4A89-A7AE-8D2816505071}">
      <dgm:prSet/>
      <dgm:spPr/>
      <dgm:t>
        <a:bodyPr/>
        <a:lstStyle/>
        <a:p>
          <a:endParaRPr lang="en-US"/>
        </a:p>
      </dgm:t>
    </dgm:pt>
    <dgm:pt modelId="{D681FEB5-1831-4F73-91EB-B4AFF8D37208}" type="sibTrans" cxnId="{67A90184-2F8D-4A89-A7AE-8D2816505071}">
      <dgm:prSet/>
      <dgm:spPr/>
      <dgm:t>
        <a:bodyPr/>
        <a:lstStyle/>
        <a:p>
          <a:endParaRPr lang="en-US"/>
        </a:p>
      </dgm:t>
    </dgm:pt>
    <dgm:pt modelId="{0426F462-D9E8-C94F-B593-655BA497B844}" type="pres">
      <dgm:prSet presAssocID="{558B2869-5F8B-4A2C-BEA4-61E42302675A}" presName="linear" presStyleCnt="0">
        <dgm:presLayoutVars>
          <dgm:animLvl val="lvl"/>
          <dgm:resizeHandles val="exact"/>
        </dgm:presLayoutVars>
      </dgm:prSet>
      <dgm:spPr/>
    </dgm:pt>
    <dgm:pt modelId="{E1ADD447-CE16-5F45-BD9A-74E1C9C30B83}" type="pres">
      <dgm:prSet presAssocID="{19BB634E-FC4C-41AA-A841-8446F0D9BD0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FA59F21-6BDC-EC43-BBF2-E6E233FA2ADB}" type="pres">
      <dgm:prSet presAssocID="{19BB634E-FC4C-41AA-A841-8446F0D9BD0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BC52C03-B18C-4EA7-A12F-14287CEC6FCF}" srcId="{558B2869-5F8B-4A2C-BEA4-61E42302675A}" destId="{19BB634E-FC4C-41AA-A841-8446F0D9BD0F}" srcOrd="0" destOrd="0" parTransId="{777D784C-6C08-44CF-B65C-88424A900F0F}" sibTransId="{F4BDB194-114C-45BB-ADEF-AA7D65C912B8}"/>
    <dgm:cxn modelId="{6994C813-D269-42EC-8E7F-6E412BBD2275}" srcId="{19BB634E-FC4C-41AA-A841-8446F0D9BD0F}" destId="{53734D0A-6339-4C9D-A877-B263E3B01858}" srcOrd="2" destOrd="0" parTransId="{1FF861F4-D804-416B-83F9-63476E471338}" sibTransId="{3A1D4824-E7D1-4984-9D87-ACBA40CB6E34}"/>
    <dgm:cxn modelId="{99E16B2B-E45E-DB48-B415-0CCEC196FA55}" type="presOf" srcId="{19BB634E-FC4C-41AA-A841-8446F0D9BD0F}" destId="{E1ADD447-CE16-5F45-BD9A-74E1C9C30B83}" srcOrd="0" destOrd="0" presId="urn:microsoft.com/office/officeart/2005/8/layout/vList2"/>
    <dgm:cxn modelId="{4DA16E38-2795-7B4B-AC06-14908E755C74}" type="presOf" srcId="{558B2869-5F8B-4A2C-BEA4-61E42302675A}" destId="{0426F462-D9E8-C94F-B593-655BA497B844}" srcOrd="0" destOrd="0" presId="urn:microsoft.com/office/officeart/2005/8/layout/vList2"/>
    <dgm:cxn modelId="{0C774356-0BC4-8642-B43F-FACE2266FB53}" type="presOf" srcId="{C51F16A1-4FDA-4C54-83E2-863BF3988EB7}" destId="{2FA59F21-6BDC-EC43-BBF2-E6E233FA2ADB}" srcOrd="0" destOrd="4" presId="urn:microsoft.com/office/officeart/2005/8/layout/vList2"/>
    <dgm:cxn modelId="{A2103D66-1E07-401C-8268-44ADAFA166F5}" srcId="{19BB634E-FC4C-41AA-A841-8446F0D9BD0F}" destId="{B7A4FF65-4DB7-45B1-89EE-310C7EDA8D94}" srcOrd="0" destOrd="0" parTransId="{4F8599BA-7F41-46FF-B6A0-4ADBE2F6F2D0}" sibTransId="{E9279CA6-23AF-4A99-9A04-BE74356FD4F5}"/>
    <dgm:cxn modelId="{67A90184-2F8D-4A89-A7AE-8D2816505071}" srcId="{19BB634E-FC4C-41AA-A841-8446F0D9BD0F}" destId="{C51F16A1-4FDA-4C54-83E2-863BF3988EB7}" srcOrd="4" destOrd="0" parTransId="{FDBE6D7E-9E2A-4F6A-941D-268F36CD9EBC}" sibTransId="{D681FEB5-1831-4F73-91EB-B4AFF8D37208}"/>
    <dgm:cxn modelId="{59017690-CC5E-F643-AAB4-7FF32473BEBF}" type="presOf" srcId="{53734D0A-6339-4C9D-A877-B263E3B01858}" destId="{2FA59F21-6BDC-EC43-BBF2-E6E233FA2ADB}" srcOrd="0" destOrd="2" presId="urn:microsoft.com/office/officeart/2005/8/layout/vList2"/>
    <dgm:cxn modelId="{82ABE095-67E5-44CE-A7FA-CF5B4279FEE9}" srcId="{19BB634E-FC4C-41AA-A841-8446F0D9BD0F}" destId="{073AC5EE-F057-4C5E-B803-4815B2305A8B}" srcOrd="3" destOrd="0" parTransId="{CB5803A7-C3FC-4CC9-887F-8BA8CD758E0E}" sibTransId="{D858EF89-371E-48CE-A4E3-07BE95690A53}"/>
    <dgm:cxn modelId="{97B86B98-C121-FA43-A101-67CACD099B87}" type="presOf" srcId="{073AC5EE-F057-4C5E-B803-4815B2305A8B}" destId="{2FA59F21-6BDC-EC43-BBF2-E6E233FA2ADB}" srcOrd="0" destOrd="3" presId="urn:microsoft.com/office/officeart/2005/8/layout/vList2"/>
    <dgm:cxn modelId="{40A8F3C4-AED3-8A46-A346-12293974CB43}" type="presOf" srcId="{C00CF291-D852-4E34-8284-63F779DAEC7D}" destId="{2FA59F21-6BDC-EC43-BBF2-E6E233FA2ADB}" srcOrd="0" destOrd="1" presId="urn:microsoft.com/office/officeart/2005/8/layout/vList2"/>
    <dgm:cxn modelId="{3A9ABFE2-89BE-4F9D-A1A3-EF2A31BA411F}" srcId="{19BB634E-FC4C-41AA-A841-8446F0D9BD0F}" destId="{C00CF291-D852-4E34-8284-63F779DAEC7D}" srcOrd="1" destOrd="0" parTransId="{ABC30CF2-1071-4483-8BEE-5A86FE1DD1D7}" sibTransId="{F6FF3869-CE34-4CDB-B337-E584D20B841B}"/>
    <dgm:cxn modelId="{4BDA42EB-425B-AE4A-B81A-B7CCEBA5D9B2}" type="presOf" srcId="{B7A4FF65-4DB7-45B1-89EE-310C7EDA8D94}" destId="{2FA59F21-6BDC-EC43-BBF2-E6E233FA2ADB}" srcOrd="0" destOrd="0" presId="urn:microsoft.com/office/officeart/2005/8/layout/vList2"/>
    <dgm:cxn modelId="{D3D7B9EC-589F-ED40-BD47-BF3E56ECC0C7}" type="presParOf" srcId="{0426F462-D9E8-C94F-B593-655BA497B844}" destId="{E1ADD447-CE16-5F45-BD9A-74E1C9C30B83}" srcOrd="0" destOrd="0" presId="urn:microsoft.com/office/officeart/2005/8/layout/vList2"/>
    <dgm:cxn modelId="{7D03673F-D394-4549-81ED-CBB3DD2C4E4B}" type="presParOf" srcId="{0426F462-D9E8-C94F-B593-655BA497B844}" destId="{2FA59F21-6BDC-EC43-BBF2-E6E233FA2AD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9A0D56-AAFB-49FF-A300-8F9C762BE71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50B7B3-D574-46A7-949E-EA46C869009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b="0" i="0"/>
            <a:t>Per ogni Programma è previsto un Punto Nazionale di Contatto che rappresenta un punto di riferimento per ricevere tutte le informazioni relative al Programma.</a:t>
          </a:r>
          <a:endParaRPr lang="en-US"/>
        </a:p>
      </dgm:t>
    </dgm:pt>
    <dgm:pt modelId="{E891A2CD-B854-4B5A-B8F5-1E36E12242F9}" type="parTrans" cxnId="{1BEAA0C2-0AA7-48A0-BBBA-F1BFEF9021CA}">
      <dgm:prSet/>
      <dgm:spPr/>
      <dgm:t>
        <a:bodyPr/>
        <a:lstStyle/>
        <a:p>
          <a:endParaRPr lang="en-US"/>
        </a:p>
      </dgm:t>
    </dgm:pt>
    <dgm:pt modelId="{3232ABA6-1BC2-4D6B-95D6-7B65EEF57AAD}" type="sibTrans" cxnId="{1BEAA0C2-0AA7-48A0-BBBA-F1BFEF9021CA}">
      <dgm:prSet/>
      <dgm:spPr/>
      <dgm:t>
        <a:bodyPr/>
        <a:lstStyle/>
        <a:p>
          <a:endParaRPr lang="en-US"/>
        </a:p>
      </dgm:t>
    </dgm:pt>
    <dgm:pt modelId="{470090C3-77D3-417A-AF24-BDA2C95E4A3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b="0" i="0"/>
            <a:t>Per esempio per il Programma Life, in Italia il PNC è il Ministero dell’Ambiente e della sicurezza energetica. </a:t>
          </a:r>
          <a:endParaRPr lang="en-US"/>
        </a:p>
      </dgm:t>
    </dgm:pt>
    <dgm:pt modelId="{F08E0216-0D3B-4230-A1A2-1608868A7793}" type="parTrans" cxnId="{DA832E36-DA11-402C-8D4D-0623EA17D5F5}">
      <dgm:prSet/>
      <dgm:spPr/>
      <dgm:t>
        <a:bodyPr/>
        <a:lstStyle/>
        <a:p>
          <a:endParaRPr lang="en-US"/>
        </a:p>
      </dgm:t>
    </dgm:pt>
    <dgm:pt modelId="{1BDEC8F5-DE53-495F-AA3A-2A3EEC927A77}" type="sibTrans" cxnId="{DA832E36-DA11-402C-8D4D-0623EA17D5F5}">
      <dgm:prSet/>
      <dgm:spPr/>
      <dgm:t>
        <a:bodyPr/>
        <a:lstStyle/>
        <a:p>
          <a:endParaRPr lang="en-US"/>
        </a:p>
      </dgm:t>
    </dgm:pt>
    <dgm:pt modelId="{75F470CC-7210-47AA-98D8-A9DA4085675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b="0" i="0"/>
            <a:t>Per tutti gli altri Programmi, il riferimento del PNC è presente nella pagina FormezPA dedicata ai Programmi europei. </a:t>
          </a:r>
          <a:endParaRPr lang="en-US"/>
        </a:p>
      </dgm:t>
    </dgm:pt>
    <dgm:pt modelId="{D43EE316-46E2-4080-8FD7-CBACD3C907B9}" type="parTrans" cxnId="{6BE2069A-24C2-4C9D-A5F8-B1996300B936}">
      <dgm:prSet/>
      <dgm:spPr/>
      <dgm:t>
        <a:bodyPr/>
        <a:lstStyle/>
        <a:p>
          <a:endParaRPr lang="en-US"/>
        </a:p>
      </dgm:t>
    </dgm:pt>
    <dgm:pt modelId="{C1E6F3F2-5408-498F-88D0-284D8BFA6417}" type="sibTrans" cxnId="{6BE2069A-24C2-4C9D-A5F8-B1996300B936}">
      <dgm:prSet/>
      <dgm:spPr/>
      <dgm:t>
        <a:bodyPr/>
        <a:lstStyle/>
        <a:p>
          <a:endParaRPr lang="en-US"/>
        </a:p>
      </dgm:t>
    </dgm:pt>
    <dgm:pt modelId="{7E84626D-9DC9-4499-856B-2C66ACF1C079}">
      <dgm:prSet/>
      <dgm:spPr>
        <a:solidFill>
          <a:schemeClr val="bg1"/>
        </a:solidFill>
      </dgm:spPr>
      <dgm:t>
        <a:bodyPr/>
        <a:lstStyle/>
        <a:p>
          <a:r>
            <a:rPr lang="pt-BR" b="0" i="0" u="sng" dirty="0">
              <a:hlinkClick xmlns:r="http://schemas.openxmlformats.org/officeDocument/2006/relationships" r:id="rId1"/>
            </a:rPr>
            <a:t>http://europa.formez.it/search2?search_api_views_fulltext=punto%20di%20contatto%20nazionale</a:t>
          </a:r>
          <a:r>
            <a:rPr lang="pt-BR" b="0" i="0" dirty="0"/>
            <a:t>;</a:t>
          </a:r>
          <a:endParaRPr lang="en-US" dirty="0"/>
        </a:p>
      </dgm:t>
    </dgm:pt>
    <dgm:pt modelId="{822C2B7C-E54A-4362-83D6-8F61F9C676E7}" type="parTrans" cxnId="{CC8190C1-283C-4951-B166-583CBB565E12}">
      <dgm:prSet/>
      <dgm:spPr/>
      <dgm:t>
        <a:bodyPr/>
        <a:lstStyle/>
        <a:p>
          <a:endParaRPr lang="en-US"/>
        </a:p>
      </dgm:t>
    </dgm:pt>
    <dgm:pt modelId="{D42A5258-A227-4F51-899D-DEE08F65D0CF}" type="sibTrans" cxnId="{CC8190C1-283C-4951-B166-583CBB565E12}">
      <dgm:prSet/>
      <dgm:spPr/>
      <dgm:t>
        <a:bodyPr/>
        <a:lstStyle/>
        <a:p>
          <a:endParaRPr lang="en-US"/>
        </a:p>
      </dgm:t>
    </dgm:pt>
    <dgm:pt modelId="{2D6C789D-BCBE-4943-A21E-4F5D78C548EF}" type="pres">
      <dgm:prSet presAssocID="{879A0D56-AAFB-49FF-A300-8F9C762BE713}" presName="outerComposite" presStyleCnt="0">
        <dgm:presLayoutVars>
          <dgm:chMax val="5"/>
          <dgm:dir/>
          <dgm:resizeHandles val="exact"/>
        </dgm:presLayoutVars>
      </dgm:prSet>
      <dgm:spPr/>
    </dgm:pt>
    <dgm:pt modelId="{29ED5E3C-E220-2F4F-9B0E-D1C557F9A9AF}" type="pres">
      <dgm:prSet presAssocID="{879A0D56-AAFB-49FF-A300-8F9C762BE713}" presName="dummyMaxCanvas" presStyleCnt="0">
        <dgm:presLayoutVars/>
      </dgm:prSet>
      <dgm:spPr/>
    </dgm:pt>
    <dgm:pt modelId="{61BB6630-7F39-2F45-ACB4-667318712FB4}" type="pres">
      <dgm:prSet presAssocID="{879A0D56-AAFB-49FF-A300-8F9C762BE713}" presName="FourNodes_1" presStyleLbl="node1" presStyleIdx="0" presStyleCnt="4">
        <dgm:presLayoutVars>
          <dgm:bulletEnabled val="1"/>
        </dgm:presLayoutVars>
      </dgm:prSet>
      <dgm:spPr/>
    </dgm:pt>
    <dgm:pt modelId="{298AA2DF-5190-C545-A717-BE9DBD6B1454}" type="pres">
      <dgm:prSet presAssocID="{879A0D56-AAFB-49FF-A300-8F9C762BE713}" presName="FourNodes_2" presStyleLbl="node1" presStyleIdx="1" presStyleCnt="4">
        <dgm:presLayoutVars>
          <dgm:bulletEnabled val="1"/>
        </dgm:presLayoutVars>
      </dgm:prSet>
      <dgm:spPr/>
    </dgm:pt>
    <dgm:pt modelId="{8BF354EC-1F86-A940-A3DE-63317F21A257}" type="pres">
      <dgm:prSet presAssocID="{879A0D56-AAFB-49FF-A300-8F9C762BE713}" presName="FourNodes_3" presStyleLbl="node1" presStyleIdx="2" presStyleCnt="4">
        <dgm:presLayoutVars>
          <dgm:bulletEnabled val="1"/>
        </dgm:presLayoutVars>
      </dgm:prSet>
      <dgm:spPr/>
    </dgm:pt>
    <dgm:pt modelId="{44114E70-503C-5C4A-8086-29F3538440F7}" type="pres">
      <dgm:prSet presAssocID="{879A0D56-AAFB-49FF-A300-8F9C762BE713}" presName="FourNodes_4" presStyleLbl="node1" presStyleIdx="3" presStyleCnt="4">
        <dgm:presLayoutVars>
          <dgm:bulletEnabled val="1"/>
        </dgm:presLayoutVars>
      </dgm:prSet>
      <dgm:spPr/>
    </dgm:pt>
    <dgm:pt modelId="{27306A6B-77EA-E942-9778-132C1F9023F2}" type="pres">
      <dgm:prSet presAssocID="{879A0D56-AAFB-49FF-A300-8F9C762BE713}" presName="FourConn_1-2" presStyleLbl="fgAccFollowNode1" presStyleIdx="0" presStyleCnt="3">
        <dgm:presLayoutVars>
          <dgm:bulletEnabled val="1"/>
        </dgm:presLayoutVars>
      </dgm:prSet>
      <dgm:spPr/>
    </dgm:pt>
    <dgm:pt modelId="{988F4602-C8A2-1C44-83C5-405879C1F4B4}" type="pres">
      <dgm:prSet presAssocID="{879A0D56-AAFB-49FF-A300-8F9C762BE713}" presName="FourConn_2-3" presStyleLbl="fgAccFollowNode1" presStyleIdx="1" presStyleCnt="3">
        <dgm:presLayoutVars>
          <dgm:bulletEnabled val="1"/>
        </dgm:presLayoutVars>
      </dgm:prSet>
      <dgm:spPr/>
    </dgm:pt>
    <dgm:pt modelId="{079B58B1-6C4A-4942-AEAF-26338E9CF6DE}" type="pres">
      <dgm:prSet presAssocID="{879A0D56-AAFB-49FF-A300-8F9C762BE713}" presName="FourConn_3-4" presStyleLbl="fgAccFollowNode1" presStyleIdx="2" presStyleCnt="3">
        <dgm:presLayoutVars>
          <dgm:bulletEnabled val="1"/>
        </dgm:presLayoutVars>
      </dgm:prSet>
      <dgm:spPr/>
    </dgm:pt>
    <dgm:pt modelId="{86FF1807-A964-0B40-8E5D-50A0C3C41B6C}" type="pres">
      <dgm:prSet presAssocID="{879A0D56-AAFB-49FF-A300-8F9C762BE713}" presName="FourNodes_1_text" presStyleLbl="node1" presStyleIdx="3" presStyleCnt="4">
        <dgm:presLayoutVars>
          <dgm:bulletEnabled val="1"/>
        </dgm:presLayoutVars>
      </dgm:prSet>
      <dgm:spPr/>
    </dgm:pt>
    <dgm:pt modelId="{E9EA27DD-6E73-9D4B-9B51-A033B6583528}" type="pres">
      <dgm:prSet presAssocID="{879A0D56-AAFB-49FF-A300-8F9C762BE713}" presName="FourNodes_2_text" presStyleLbl="node1" presStyleIdx="3" presStyleCnt="4">
        <dgm:presLayoutVars>
          <dgm:bulletEnabled val="1"/>
        </dgm:presLayoutVars>
      </dgm:prSet>
      <dgm:spPr/>
    </dgm:pt>
    <dgm:pt modelId="{65847124-6FCF-964B-BDE8-EC7C7580C9B4}" type="pres">
      <dgm:prSet presAssocID="{879A0D56-AAFB-49FF-A300-8F9C762BE713}" presName="FourNodes_3_text" presStyleLbl="node1" presStyleIdx="3" presStyleCnt="4">
        <dgm:presLayoutVars>
          <dgm:bulletEnabled val="1"/>
        </dgm:presLayoutVars>
      </dgm:prSet>
      <dgm:spPr/>
    </dgm:pt>
    <dgm:pt modelId="{C26AE979-8358-5B41-96B0-11C9BD3E00DD}" type="pres">
      <dgm:prSet presAssocID="{879A0D56-AAFB-49FF-A300-8F9C762BE71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0F99B01-3220-8B46-8A7F-15AAEEE30B1E}" type="presOf" srcId="{7E84626D-9DC9-4499-856B-2C66ACF1C079}" destId="{C26AE979-8358-5B41-96B0-11C9BD3E00DD}" srcOrd="1" destOrd="0" presId="urn:microsoft.com/office/officeart/2005/8/layout/vProcess5"/>
    <dgm:cxn modelId="{96FFB50E-3270-114D-B488-CB018DA8518E}" type="presOf" srcId="{470090C3-77D3-417A-AF24-BDA2C95E4A3F}" destId="{298AA2DF-5190-C545-A717-BE9DBD6B1454}" srcOrd="0" destOrd="0" presId="urn:microsoft.com/office/officeart/2005/8/layout/vProcess5"/>
    <dgm:cxn modelId="{FE790A1E-AF21-634E-9ED6-F3DCCEB4DCD2}" type="presOf" srcId="{3232ABA6-1BC2-4D6B-95D6-7B65EEF57AAD}" destId="{27306A6B-77EA-E942-9778-132C1F9023F2}" srcOrd="0" destOrd="0" presId="urn:microsoft.com/office/officeart/2005/8/layout/vProcess5"/>
    <dgm:cxn modelId="{DA832E36-DA11-402C-8D4D-0623EA17D5F5}" srcId="{879A0D56-AAFB-49FF-A300-8F9C762BE713}" destId="{470090C3-77D3-417A-AF24-BDA2C95E4A3F}" srcOrd="1" destOrd="0" parTransId="{F08E0216-0D3B-4230-A1A2-1608868A7793}" sibTransId="{1BDEC8F5-DE53-495F-AA3A-2A3EEC927A77}"/>
    <dgm:cxn modelId="{894F8747-D821-FA40-A7AF-E7AF8FFECAFC}" type="presOf" srcId="{DC50B7B3-D574-46A7-949E-EA46C8690097}" destId="{86FF1807-A964-0B40-8E5D-50A0C3C41B6C}" srcOrd="1" destOrd="0" presId="urn:microsoft.com/office/officeart/2005/8/layout/vProcess5"/>
    <dgm:cxn modelId="{6E7FA451-E24D-F846-BD94-A9C4C790C5B0}" type="presOf" srcId="{DC50B7B3-D574-46A7-949E-EA46C8690097}" destId="{61BB6630-7F39-2F45-ACB4-667318712FB4}" srcOrd="0" destOrd="0" presId="urn:microsoft.com/office/officeart/2005/8/layout/vProcess5"/>
    <dgm:cxn modelId="{08DCB154-22F5-BD44-B2C4-DEEDD3563871}" type="presOf" srcId="{C1E6F3F2-5408-498F-88D0-284D8BFA6417}" destId="{079B58B1-6C4A-4942-AEAF-26338E9CF6DE}" srcOrd="0" destOrd="0" presId="urn:microsoft.com/office/officeart/2005/8/layout/vProcess5"/>
    <dgm:cxn modelId="{A09F3378-EA83-F04A-8976-718EAC68E870}" type="presOf" srcId="{75F470CC-7210-47AA-98D8-A9DA4085675A}" destId="{65847124-6FCF-964B-BDE8-EC7C7580C9B4}" srcOrd="1" destOrd="0" presId="urn:microsoft.com/office/officeart/2005/8/layout/vProcess5"/>
    <dgm:cxn modelId="{53B1C780-4BD0-B741-8FA4-12DFCAC51A67}" type="presOf" srcId="{879A0D56-AAFB-49FF-A300-8F9C762BE713}" destId="{2D6C789D-BCBE-4943-A21E-4F5D78C548EF}" srcOrd="0" destOrd="0" presId="urn:microsoft.com/office/officeart/2005/8/layout/vProcess5"/>
    <dgm:cxn modelId="{7AD2608A-E30B-C345-B917-8723A8EBC76C}" type="presOf" srcId="{1BDEC8F5-DE53-495F-AA3A-2A3EEC927A77}" destId="{988F4602-C8A2-1C44-83C5-405879C1F4B4}" srcOrd="0" destOrd="0" presId="urn:microsoft.com/office/officeart/2005/8/layout/vProcess5"/>
    <dgm:cxn modelId="{2E7BB392-1515-7A4A-97D6-7B21C46AD8C2}" type="presOf" srcId="{75F470CC-7210-47AA-98D8-A9DA4085675A}" destId="{8BF354EC-1F86-A940-A3DE-63317F21A257}" srcOrd="0" destOrd="0" presId="urn:microsoft.com/office/officeart/2005/8/layout/vProcess5"/>
    <dgm:cxn modelId="{6BE2069A-24C2-4C9D-A5F8-B1996300B936}" srcId="{879A0D56-AAFB-49FF-A300-8F9C762BE713}" destId="{75F470CC-7210-47AA-98D8-A9DA4085675A}" srcOrd="2" destOrd="0" parTransId="{D43EE316-46E2-4080-8FD7-CBACD3C907B9}" sibTransId="{C1E6F3F2-5408-498F-88D0-284D8BFA6417}"/>
    <dgm:cxn modelId="{6ACBE4AC-D80C-AF40-BFEE-0A26A9769A8E}" type="presOf" srcId="{470090C3-77D3-417A-AF24-BDA2C95E4A3F}" destId="{E9EA27DD-6E73-9D4B-9B51-A033B6583528}" srcOrd="1" destOrd="0" presId="urn:microsoft.com/office/officeart/2005/8/layout/vProcess5"/>
    <dgm:cxn modelId="{CC8190C1-283C-4951-B166-583CBB565E12}" srcId="{879A0D56-AAFB-49FF-A300-8F9C762BE713}" destId="{7E84626D-9DC9-4499-856B-2C66ACF1C079}" srcOrd="3" destOrd="0" parTransId="{822C2B7C-E54A-4362-83D6-8F61F9C676E7}" sibTransId="{D42A5258-A227-4F51-899D-DEE08F65D0CF}"/>
    <dgm:cxn modelId="{1BEAA0C2-0AA7-48A0-BBBA-F1BFEF9021CA}" srcId="{879A0D56-AAFB-49FF-A300-8F9C762BE713}" destId="{DC50B7B3-D574-46A7-949E-EA46C8690097}" srcOrd="0" destOrd="0" parTransId="{E891A2CD-B854-4B5A-B8F5-1E36E12242F9}" sibTransId="{3232ABA6-1BC2-4D6B-95D6-7B65EEF57AAD}"/>
    <dgm:cxn modelId="{824F2EF9-DBBA-9745-9359-60C82D58618F}" type="presOf" srcId="{7E84626D-9DC9-4499-856B-2C66ACF1C079}" destId="{44114E70-503C-5C4A-8086-29F3538440F7}" srcOrd="0" destOrd="0" presId="urn:microsoft.com/office/officeart/2005/8/layout/vProcess5"/>
    <dgm:cxn modelId="{15DDE490-B2B6-C341-9446-11A9AB0F79A1}" type="presParOf" srcId="{2D6C789D-BCBE-4943-A21E-4F5D78C548EF}" destId="{29ED5E3C-E220-2F4F-9B0E-D1C557F9A9AF}" srcOrd="0" destOrd="0" presId="urn:microsoft.com/office/officeart/2005/8/layout/vProcess5"/>
    <dgm:cxn modelId="{D5340A84-E7DF-C145-B250-94DF10F06A7F}" type="presParOf" srcId="{2D6C789D-BCBE-4943-A21E-4F5D78C548EF}" destId="{61BB6630-7F39-2F45-ACB4-667318712FB4}" srcOrd="1" destOrd="0" presId="urn:microsoft.com/office/officeart/2005/8/layout/vProcess5"/>
    <dgm:cxn modelId="{0B28374A-B286-CE4C-A711-AC1F5482CAB3}" type="presParOf" srcId="{2D6C789D-BCBE-4943-A21E-4F5D78C548EF}" destId="{298AA2DF-5190-C545-A717-BE9DBD6B1454}" srcOrd="2" destOrd="0" presId="urn:microsoft.com/office/officeart/2005/8/layout/vProcess5"/>
    <dgm:cxn modelId="{BBCC0902-3875-4B43-BE21-97F20BE00ED2}" type="presParOf" srcId="{2D6C789D-BCBE-4943-A21E-4F5D78C548EF}" destId="{8BF354EC-1F86-A940-A3DE-63317F21A257}" srcOrd="3" destOrd="0" presId="urn:microsoft.com/office/officeart/2005/8/layout/vProcess5"/>
    <dgm:cxn modelId="{64323BD9-9B27-1546-8335-58C00FA4B0A2}" type="presParOf" srcId="{2D6C789D-BCBE-4943-A21E-4F5D78C548EF}" destId="{44114E70-503C-5C4A-8086-29F3538440F7}" srcOrd="4" destOrd="0" presId="urn:microsoft.com/office/officeart/2005/8/layout/vProcess5"/>
    <dgm:cxn modelId="{8BAB457B-DECB-4847-BC32-B80CEC4C28B0}" type="presParOf" srcId="{2D6C789D-BCBE-4943-A21E-4F5D78C548EF}" destId="{27306A6B-77EA-E942-9778-132C1F9023F2}" srcOrd="5" destOrd="0" presId="urn:microsoft.com/office/officeart/2005/8/layout/vProcess5"/>
    <dgm:cxn modelId="{A42ED984-2D93-B148-91DB-6361C2024CEA}" type="presParOf" srcId="{2D6C789D-BCBE-4943-A21E-4F5D78C548EF}" destId="{988F4602-C8A2-1C44-83C5-405879C1F4B4}" srcOrd="6" destOrd="0" presId="urn:microsoft.com/office/officeart/2005/8/layout/vProcess5"/>
    <dgm:cxn modelId="{60CE7873-2AE1-614F-B90C-FD493B31F3C1}" type="presParOf" srcId="{2D6C789D-BCBE-4943-A21E-4F5D78C548EF}" destId="{079B58B1-6C4A-4942-AEAF-26338E9CF6DE}" srcOrd="7" destOrd="0" presId="urn:microsoft.com/office/officeart/2005/8/layout/vProcess5"/>
    <dgm:cxn modelId="{D6F13A05-87F7-334E-8A2A-C6AE1CFD349A}" type="presParOf" srcId="{2D6C789D-BCBE-4943-A21E-4F5D78C548EF}" destId="{86FF1807-A964-0B40-8E5D-50A0C3C41B6C}" srcOrd="8" destOrd="0" presId="urn:microsoft.com/office/officeart/2005/8/layout/vProcess5"/>
    <dgm:cxn modelId="{09A0B099-0818-584B-AE12-2A1D44DBB5A6}" type="presParOf" srcId="{2D6C789D-BCBE-4943-A21E-4F5D78C548EF}" destId="{E9EA27DD-6E73-9D4B-9B51-A033B6583528}" srcOrd="9" destOrd="0" presId="urn:microsoft.com/office/officeart/2005/8/layout/vProcess5"/>
    <dgm:cxn modelId="{A03553FE-BA0E-2249-9F8E-C421327CB345}" type="presParOf" srcId="{2D6C789D-BCBE-4943-A21E-4F5D78C548EF}" destId="{65847124-6FCF-964B-BDE8-EC7C7580C9B4}" srcOrd="10" destOrd="0" presId="urn:microsoft.com/office/officeart/2005/8/layout/vProcess5"/>
    <dgm:cxn modelId="{24B9D2C2-DD4D-7E48-8D3D-3C5226599203}" type="presParOf" srcId="{2D6C789D-BCBE-4943-A21E-4F5D78C548EF}" destId="{C26AE979-8358-5B41-96B0-11C9BD3E00D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DE4744-A785-444A-9D4F-F0B28DD2D3A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8B51997-24CC-44F1-B252-811EAA4125D2}">
      <dgm:prSet/>
      <dgm:spPr/>
      <dgm:t>
        <a:bodyPr/>
        <a:lstStyle/>
        <a:p>
          <a:r>
            <a:rPr lang="pt-BR" b="0" i="0"/>
            <a:t>Ammissibilità del soggetto Beneficiario </a:t>
          </a:r>
          <a:endParaRPr lang="en-US"/>
        </a:p>
      </dgm:t>
    </dgm:pt>
    <dgm:pt modelId="{83FEB412-E0F2-4DD1-8D5F-3FFEB4DC575A}" type="parTrans" cxnId="{11BB31E8-956A-42DE-A7B5-44311193C0F3}">
      <dgm:prSet/>
      <dgm:spPr/>
      <dgm:t>
        <a:bodyPr/>
        <a:lstStyle/>
        <a:p>
          <a:endParaRPr lang="en-US"/>
        </a:p>
      </dgm:t>
    </dgm:pt>
    <dgm:pt modelId="{64DF6C33-5C98-4652-8057-9B5BB48DED22}" type="sibTrans" cxnId="{11BB31E8-956A-42DE-A7B5-44311193C0F3}">
      <dgm:prSet/>
      <dgm:spPr/>
      <dgm:t>
        <a:bodyPr/>
        <a:lstStyle/>
        <a:p>
          <a:endParaRPr lang="en-US"/>
        </a:p>
      </dgm:t>
    </dgm:pt>
    <dgm:pt modelId="{A6CD5ADA-5B39-4B04-8148-CE5BFFB03D24}">
      <dgm:prSet/>
      <dgm:spPr/>
      <dgm:t>
        <a:bodyPr/>
        <a:lstStyle/>
        <a:p>
          <a:r>
            <a:rPr lang="pt-BR" b="0" i="0"/>
            <a:t>Partenariato (valutazione di Know how)</a:t>
          </a:r>
          <a:endParaRPr lang="en-US"/>
        </a:p>
      </dgm:t>
    </dgm:pt>
    <dgm:pt modelId="{5827319D-91CC-41FA-9F00-1EAE8177EC7D}" type="parTrans" cxnId="{A6458CEE-ECA2-4241-96F4-D6E1B8E0E014}">
      <dgm:prSet/>
      <dgm:spPr/>
      <dgm:t>
        <a:bodyPr/>
        <a:lstStyle/>
        <a:p>
          <a:endParaRPr lang="en-US"/>
        </a:p>
      </dgm:t>
    </dgm:pt>
    <dgm:pt modelId="{6D3B964F-01CA-46D9-B11F-A4EC26A5AC53}" type="sibTrans" cxnId="{A6458CEE-ECA2-4241-96F4-D6E1B8E0E014}">
      <dgm:prSet/>
      <dgm:spPr/>
      <dgm:t>
        <a:bodyPr/>
        <a:lstStyle/>
        <a:p>
          <a:endParaRPr lang="en-US"/>
        </a:p>
      </dgm:t>
    </dgm:pt>
    <dgm:pt modelId="{45124FCF-D976-489F-AB94-F0B9F00E2ACB}">
      <dgm:prSet/>
      <dgm:spPr/>
      <dgm:t>
        <a:bodyPr/>
        <a:lstStyle/>
        <a:p>
          <a:r>
            <a:rPr lang="pt-BR" b="0" i="0"/>
            <a:t>Rispondenza dell’idea progettuale agli obiettivi della call</a:t>
          </a:r>
          <a:endParaRPr lang="en-US"/>
        </a:p>
      </dgm:t>
    </dgm:pt>
    <dgm:pt modelId="{050D3E75-9372-4426-8F7D-68F296F6C5D4}" type="parTrans" cxnId="{C6C729AA-A3DE-43E1-9A93-FB3672C92A1C}">
      <dgm:prSet/>
      <dgm:spPr/>
      <dgm:t>
        <a:bodyPr/>
        <a:lstStyle/>
        <a:p>
          <a:endParaRPr lang="en-US"/>
        </a:p>
      </dgm:t>
    </dgm:pt>
    <dgm:pt modelId="{D24B9A9A-033B-4DA7-BBF4-D01DB598D1F5}" type="sibTrans" cxnId="{C6C729AA-A3DE-43E1-9A93-FB3672C92A1C}">
      <dgm:prSet/>
      <dgm:spPr/>
      <dgm:t>
        <a:bodyPr/>
        <a:lstStyle/>
        <a:p>
          <a:endParaRPr lang="en-US"/>
        </a:p>
      </dgm:t>
    </dgm:pt>
    <dgm:pt modelId="{47100A94-DA37-4CEF-A1A5-C579DCCB9A52}">
      <dgm:prSet/>
      <dgm:spPr/>
      <dgm:t>
        <a:bodyPr/>
        <a:lstStyle/>
        <a:p>
          <a:r>
            <a:rPr lang="pt-BR" b="0" i="0"/>
            <a:t>Intensità del finanziamento e valutazione delle spese ammissibili</a:t>
          </a:r>
          <a:endParaRPr lang="en-US"/>
        </a:p>
      </dgm:t>
    </dgm:pt>
    <dgm:pt modelId="{FB54E936-74BF-4E87-B371-8E7DBAA3D7C3}" type="parTrans" cxnId="{CE142294-F688-4339-861F-EDB5B3A1139D}">
      <dgm:prSet/>
      <dgm:spPr/>
      <dgm:t>
        <a:bodyPr/>
        <a:lstStyle/>
        <a:p>
          <a:endParaRPr lang="en-US"/>
        </a:p>
      </dgm:t>
    </dgm:pt>
    <dgm:pt modelId="{B65B47E6-E77F-4EC1-8255-D031873F9F8B}" type="sibTrans" cxnId="{CE142294-F688-4339-861F-EDB5B3A1139D}">
      <dgm:prSet/>
      <dgm:spPr/>
      <dgm:t>
        <a:bodyPr/>
        <a:lstStyle/>
        <a:p>
          <a:endParaRPr lang="en-US"/>
        </a:p>
      </dgm:t>
    </dgm:pt>
    <dgm:pt modelId="{4B977B82-15F4-4AF4-B273-1CB6C1FB9227}">
      <dgm:prSet/>
      <dgm:spPr/>
      <dgm:t>
        <a:bodyPr/>
        <a:lstStyle/>
        <a:p>
          <a:r>
            <a:rPr lang="pt-BR" b="0" i="0"/>
            <a:t>Percentuale di cofinanziamento </a:t>
          </a:r>
          <a:endParaRPr lang="en-US"/>
        </a:p>
      </dgm:t>
    </dgm:pt>
    <dgm:pt modelId="{80112ACB-12BF-4B42-A701-0303C79EA5EF}" type="parTrans" cxnId="{7198A9AF-4982-4A51-AAE5-1462B7D515A6}">
      <dgm:prSet/>
      <dgm:spPr/>
      <dgm:t>
        <a:bodyPr/>
        <a:lstStyle/>
        <a:p>
          <a:endParaRPr lang="en-US"/>
        </a:p>
      </dgm:t>
    </dgm:pt>
    <dgm:pt modelId="{E501375E-F825-4E8C-9253-A65058770FEF}" type="sibTrans" cxnId="{7198A9AF-4982-4A51-AAE5-1462B7D515A6}">
      <dgm:prSet/>
      <dgm:spPr/>
      <dgm:t>
        <a:bodyPr/>
        <a:lstStyle/>
        <a:p>
          <a:endParaRPr lang="en-US"/>
        </a:p>
      </dgm:t>
    </dgm:pt>
    <dgm:pt modelId="{E16BB37A-40D6-4ACE-8311-51DF87F7373F}">
      <dgm:prSet/>
      <dgm:spPr/>
      <dgm:t>
        <a:bodyPr/>
        <a:lstStyle/>
        <a:p>
          <a:r>
            <a:rPr lang="pt-BR" b="0" i="0"/>
            <a:t>I contatti trasnazionali se richiesti</a:t>
          </a:r>
          <a:endParaRPr lang="en-US"/>
        </a:p>
      </dgm:t>
    </dgm:pt>
    <dgm:pt modelId="{B4FF7D53-D253-4FFD-B1A5-55AC209276B9}" type="parTrans" cxnId="{F0C9EF72-9226-4C6E-8B9B-4CECEE3BAF58}">
      <dgm:prSet/>
      <dgm:spPr/>
      <dgm:t>
        <a:bodyPr/>
        <a:lstStyle/>
        <a:p>
          <a:endParaRPr lang="en-US"/>
        </a:p>
      </dgm:t>
    </dgm:pt>
    <dgm:pt modelId="{59D5A109-E7FB-49F9-ADA3-93125A1C2628}" type="sibTrans" cxnId="{F0C9EF72-9226-4C6E-8B9B-4CECEE3BAF58}">
      <dgm:prSet/>
      <dgm:spPr/>
      <dgm:t>
        <a:bodyPr/>
        <a:lstStyle/>
        <a:p>
          <a:endParaRPr lang="en-US"/>
        </a:p>
      </dgm:t>
    </dgm:pt>
    <dgm:pt modelId="{1B3F34F3-44AD-418E-855F-DD6725747ECB}">
      <dgm:prSet/>
      <dgm:spPr/>
      <dgm:t>
        <a:bodyPr/>
        <a:lstStyle/>
        <a:p>
          <a:r>
            <a:rPr lang="pt-BR" b="0" i="0"/>
            <a:t>Compatibilità temporale tra idea progettuale e tempistica da call</a:t>
          </a:r>
          <a:endParaRPr lang="en-US"/>
        </a:p>
      </dgm:t>
    </dgm:pt>
    <dgm:pt modelId="{0AEFACC4-FB2F-4F47-A29C-F9E841D6BDFA}" type="parTrans" cxnId="{1CCB11EA-839E-4240-82C0-363252ECF5C7}">
      <dgm:prSet/>
      <dgm:spPr/>
      <dgm:t>
        <a:bodyPr/>
        <a:lstStyle/>
        <a:p>
          <a:endParaRPr lang="en-US"/>
        </a:p>
      </dgm:t>
    </dgm:pt>
    <dgm:pt modelId="{0080C18F-E51B-4116-838F-8E3B9B530AC5}" type="sibTrans" cxnId="{1CCB11EA-839E-4240-82C0-363252ECF5C7}">
      <dgm:prSet/>
      <dgm:spPr/>
      <dgm:t>
        <a:bodyPr/>
        <a:lstStyle/>
        <a:p>
          <a:endParaRPr lang="en-US"/>
        </a:p>
      </dgm:t>
    </dgm:pt>
    <dgm:pt modelId="{41EDD3AF-C84E-4F43-BF17-1293C62534B3}">
      <dgm:prSet/>
      <dgm:spPr/>
      <dgm:t>
        <a:bodyPr/>
        <a:lstStyle/>
        <a:p>
          <a:r>
            <a:rPr lang="pt-BR" b="0" i="0"/>
            <a:t>Output di progetto, risultati attesi ed indicatori</a:t>
          </a:r>
          <a:endParaRPr lang="en-US"/>
        </a:p>
      </dgm:t>
    </dgm:pt>
    <dgm:pt modelId="{4B0C243A-4041-4AE3-B003-167F6AECCCCD}" type="parTrans" cxnId="{4F322C34-5F69-4175-892A-049AEC29DF3E}">
      <dgm:prSet/>
      <dgm:spPr/>
      <dgm:t>
        <a:bodyPr/>
        <a:lstStyle/>
        <a:p>
          <a:endParaRPr lang="en-US"/>
        </a:p>
      </dgm:t>
    </dgm:pt>
    <dgm:pt modelId="{E7C39299-D011-4BA3-91EF-165A1DA6FA1D}" type="sibTrans" cxnId="{4F322C34-5F69-4175-892A-049AEC29DF3E}">
      <dgm:prSet/>
      <dgm:spPr/>
      <dgm:t>
        <a:bodyPr/>
        <a:lstStyle/>
        <a:p>
          <a:endParaRPr lang="en-US"/>
        </a:p>
      </dgm:t>
    </dgm:pt>
    <dgm:pt modelId="{BCD359DD-CD3B-6E4F-82F2-85D25E852FEE}" type="pres">
      <dgm:prSet presAssocID="{97DE4744-A785-444A-9D4F-F0B28DD2D3A9}" presName="Name0" presStyleCnt="0">
        <dgm:presLayoutVars>
          <dgm:dir/>
          <dgm:resizeHandles val="exact"/>
        </dgm:presLayoutVars>
      </dgm:prSet>
      <dgm:spPr/>
    </dgm:pt>
    <dgm:pt modelId="{E333CC28-F19D-A947-BD16-C530CB0A4F73}" type="pres">
      <dgm:prSet presAssocID="{58B51997-24CC-44F1-B252-811EAA4125D2}" presName="node" presStyleLbl="node1" presStyleIdx="0" presStyleCnt="8">
        <dgm:presLayoutVars>
          <dgm:bulletEnabled val="1"/>
        </dgm:presLayoutVars>
      </dgm:prSet>
      <dgm:spPr/>
    </dgm:pt>
    <dgm:pt modelId="{DDBF2C2D-C814-5D41-A5B9-EFA377006A71}" type="pres">
      <dgm:prSet presAssocID="{64DF6C33-5C98-4652-8057-9B5BB48DED22}" presName="sibTrans" presStyleLbl="sibTrans1D1" presStyleIdx="0" presStyleCnt="7"/>
      <dgm:spPr/>
    </dgm:pt>
    <dgm:pt modelId="{4ADA037C-32F3-374F-AC1D-2FAADA6F5674}" type="pres">
      <dgm:prSet presAssocID="{64DF6C33-5C98-4652-8057-9B5BB48DED22}" presName="connectorText" presStyleLbl="sibTrans1D1" presStyleIdx="0" presStyleCnt="7"/>
      <dgm:spPr/>
    </dgm:pt>
    <dgm:pt modelId="{890EF0AC-B58A-7349-8C87-96DD1E93D7E8}" type="pres">
      <dgm:prSet presAssocID="{A6CD5ADA-5B39-4B04-8148-CE5BFFB03D24}" presName="node" presStyleLbl="node1" presStyleIdx="1" presStyleCnt="8">
        <dgm:presLayoutVars>
          <dgm:bulletEnabled val="1"/>
        </dgm:presLayoutVars>
      </dgm:prSet>
      <dgm:spPr/>
    </dgm:pt>
    <dgm:pt modelId="{844139D4-3F1B-3C4A-87B4-6A697D676FC0}" type="pres">
      <dgm:prSet presAssocID="{6D3B964F-01CA-46D9-B11F-A4EC26A5AC53}" presName="sibTrans" presStyleLbl="sibTrans1D1" presStyleIdx="1" presStyleCnt="7"/>
      <dgm:spPr/>
    </dgm:pt>
    <dgm:pt modelId="{D07E5FE1-AA8F-8B43-9851-79D289A57544}" type="pres">
      <dgm:prSet presAssocID="{6D3B964F-01CA-46D9-B11F-A4EC26A5AC53}" presName="connectorText" presStyleLbl="sibTrans1D1" presStyleIdx="1" presStyleCnt="7"/>
      <dgm:spPr/>
    </dgm:pt>
    <dgm:pt modelId="{6AF64F70-0418-D84F-9A93-7AA8BD4A516B}" type="pres">
      <dgm:prSet presAssocID="{45124FCF-D976-489F-AB94-F0B9F00E2ACB}" presName="node" presStyleLbl="node1" presStyleIdx="2" presStyleCnt="8">
        <dgm:presLayoutVars>
          <dgm:bulletEnabled val="1"/>
        </dgm:presLayoutVars>
      </dgm:prSet>
      <dgm:spPr/>
    </dgm:pt>
    <dgm:pt modelId="{95FE2194-FDAC-694F-BCC3-C39F2A3D078D}" type="pres">
      <dgm:prSet presAssocID="{D24B9A9A-033B-4DA7-BBF4-D01DB598D1F5}" presName="sibTrans" presStyleLbl="sibTrans1D1" presStyleIdx="2" presStyleCnt="7"/>
      <dgm:spPr/>
    </dgm:pt>
    <dgm:pt modelId="{7D8A4DBB-1C10-6C47-87EB-0CD50D837A75}" type="pres">
      <dgm:prSet presAssocID="{D24B9A9A-033B-4DA7-BBF4-D01DB598D1F5}" presName="connectorText" presStyleLbl="sibTrans1D1" presStyleIdx="2" presStyleCnt="7"/>
      <dgm:spPr/>
    </dgm:pt>
    <dgm:pt modelId="{F7F0A2FD-BB4C-C541-87D1-9AB649412C15}" type="pres">
      <dgm:prSet presAssocID="{47100A94-DA37-4CEF-A1A5-C579DCCB9A52}" presName="node" presStyleLbl="node1" presStyleIdx="3" presStyleCnt="8">
        <dgm:presLayoutVars>
          <dgm:bulletEnabled val="1"/>
        </dgm:presLayoutVars>
      </dgm:prSet>
      <dgm:spPr/>
    </dgm:pt>
    <dgm:pt modelId="{A0FE268E-F3CB-4947-8CB6-741B87938DB7}" type="pres">
      <dgm:prSet presAssocID="{B65B47E6-E77F-4EC1-8255-D031873F9F8B}" presName="sibTrans" presStyleLbl="sibTrans1D1" presStyleIdx="3" presStyleCnt="7"/>
      <dgm:spPr/>
    </dgm:pt>
    <dgm:pt modelId="{0B59B28A-4735-EF41-B373-B9F2015DE713}" type="pres">
      <dgm:prSet presAssocID="{B65B47E6-E77F-4EC1-8255-D031873F9F8B}" presName="connectorText" presStyleLbl="sibTrans1D1" presStyleIdx="3" presStyleCnt="7"/>
      <dgm:spPr/>
    </dgm:pt>
    <dgm:pt modelId="{EAA95E1E-098D-D24E-9CD5-97CA464DDE7A}" type="pres">
      <dgm:prSet presAssocID="{4B977B82-15F4-4AF4-B273-1CB6C1FB9227}" presName="node" presStyleLbl="node1" presStyleIdx="4" presStyleCnt="8">
        <dgm:presLayoutVars>
          <dgm:bulletEnabled val="1"/>
        </dgm:presLayoutVars>
      </dgm:prSet>
      <dgm:spPr/>
    </dgm:pt>
    <dgm:pt modelId="{0BEE05B6-9E6D-9144-BA87-563F3432259F}" type="pres">
      <dgm:prSet presAssocID="{E501375E-F825-4E8C-9253-A65058770FEF}" presName="sibTrans" presStyleLbl="sibTrans1D1" presStyleIdx="4" presStyleCnt="7"/>
      <dgm:spPr/>
    </dgm:pt>
    <dgm:pt modelId="{9CD2D8AE-095E-3C41-83BA-B1568E16DEE5}" type="pres">
      <dgm:prSet presAssocID="{E501375E-F825-4E8C-9253-A65058770FEF}" presName="connectorText" presStyleLbl="sibTrans1D1" presStyleIdx="4" presStyleCnt="7"/>
      <dgm:spPr/>
    </dgm:pt>
    <dgm:pt modelId="{87770499-7D4D-9E4E-97ED-B711D6F874A6}" type="pres">
      <dgm:prSet presAssocID="{E16BB37A-40D6-4ACE-8311-51DF87F7373F}" presName="node" presStyleLbl="node1" presStyleIdx="5" presStyleCnt="8">
        <dgm:presLayoutVars>
          <dgm:bulletEnabled val="1"/>
        </dgm:presLayoutVars>
      </dgm:prSet>
      <dgm:spPr/>
    </dgm:pt>
    <dgm:pt modelId="{01A7A7B0-3531-F04B-92AB-BA6EA77818CD}" type="pres">
      <dgm:prSet presAssocID="{59D5A109-E7FB-49F9-ADA3-93125A1C2628}" presName="sibTrans" presStyleLbl="sibTrans1D1" presStyleIdx="5" presStyleCnt="7"/>
      <dgm:spPr/>
    </dgm:pt>
    <dgm:pt modelId="{9C3EA641-EB2F-CB49-ABF5-416A286CC96B}" type="pres">
      <dgm:prSet presAssocID="{59D5A109-E7FB-49F9-ADA3-93125A1C2628}" presName="connectorText" presStyleLbl="sibTrans1D1" presStyleIdx="5" presStyleCnt="7"/>
      <dgm:spPr/>
    </dgm:pt>
    <dgm:pt modelId="{7DA0B05C-7B67-8B40-87CE-AFFFC3179AF5}" type="pres">
      <dgm:prSet presAssocID="{1B3F34F3-44AD-418E-855F-DD6725747ECB}" presName="node" presStyleLbl="node1" presStyleIdx="6" presStyleCnt="8">
        <dgm:presLayoutVars>
          <dgm:bulletEnabled val="1"/>
        </dgm:presLayoutVars>
      </dgm:prSet>
      <dgm:spPr/>
    </dgm:pt>
    <dgm:pt modelId="{D0A5F663-7B77-AA4E-AB37-54CA0824007E}" type="pres">
      <dgm:prSet presAssocID="{0080C18F-E51B-4116-838F-8E3B9B530AC5}" presName="sibTrans" presStyleLbl="sibTrans1D1" presStyleIdx="6" presStyleCnt="7"/>
      <dgm:spPr/>
    </dgm:pt>
    <dgm:pt modelId="{468433DE-6489-5B45-A8F7-18538EEF85D4}" type="pres">
      <dgm:prSet presAssocID="{0080C18F-E51B-4116-838F-8E3B9B530AC5}" presName="connectorText" presStyleLbl="sibTrans1D1" presStyleIdx="6" presStyleCnt="7"/>
      <dgm:spPr/>
    </dgm:pt>
    <dgm:pt modelId="{026606CB-E364-4148-B523-25619FBDC4E5}" type="pres">
      <dgm:prSet presAssocID="{41EDD3AF-C84E-4F43-BF17-1293C62534B3}" presName="node" presStyleLbl="node1" presStyleIdx="7" presStyleCnt="8">
        <dgm:presLayoutVars>
          <dgm:bulletEnabled val="1"/>
        </dgm:presLayoutVars>
      </dgm:prSet>
      <dgm:spPr/>
    </dgm:pt>
  </dgm:ptLst>
  <dgm:cxnLst>
    <dgm:cxn modelId="{1D2F8819-6667-404D-81F0-4290AD2A6FE4}" type="presOf" srcId="{6D3B964F-01CA-46D9-B11F-A4EC26A5AC53}" destId="{844139D4-3F1B-3C4A-87B4-6A697D676FC0}" srcOrd="0" destOrd="0" presId="urn:microsoft.com/office/officeart/2016/7/layout/RepeatingBendingProcessNew"/>
    <dgm:cxn modelId="{E5A2E51F-186E-AA43-97EC-3F6F481EFF47}" type="presOf" srcId="{B65B47E6-E77F-4EC1-8255-D031873F9F8B}" destId="{0B59B28A-4735-EF41-B373-B9F2015DE713}" srcOrd="1" destOrd="0" presId="urn:microsoft.com/office/officeart/2016/7/layout/RepeatingBendingProcessNew"/>
    <dgm:cxn modelId="{4F322C34-5F69-4175-892A-049AEC29DF3E}" srcId="{97DE4744-A785-444A-9D4F-F0B28DD2D3A9}" destId="{41EDD3AF-C84E-4F43-BF17-1293C62534B3}" srcOrd="7" destOrd="0" parTransId="{4B0C243A-4041-4AE3-B003-167F6AECCCCD}" sibTransId="{E7C39299-D011-4BA3-91EF-165A1DA6FA1D}"/>
    <dgm:cxn modelId="{C426CE40-1AD8-6D4D-B618-C4D29A4DA63E}" type="presOf" srcId="{97DE4744-A785-444A-9D4F-F0B28DD2D3A9}" destId="{BCD359DD-CD3B-6E4F-82F2-85D25E852FEE}" srcOrd="0" destOrd="0" presId="urn:microsoft.com/office/officeart/2016/7/layout/RepeatingBendingProcessNew"/>
    <dgm:cxn modelId="{2F9C7F48-53CB-1C42-A21B-F00945E184F6}" type="presOf" srcId="{64DF6C33-5C98-4652-8057-9B5BB48DED22}" destId="{DDBF2C2D-C814-5D41-A5B9-EFA377006A71}" srcOrd="0" destOrd="0" presId="urn:microsoft.com/office/officeart/2016/7/layout/RepeatingBendingProcessNew"/>
    <dgm:cxn modelId="{249C5750-3B28-124B-9D4B-C5A8420573C9}" type="presOf" srcId="{41EDD3AF-C84E-4F43-BF17-1293C62534B3}" destId="{026606CB-E364-4148-B523-25619FBDC4E5}" srcOrd="0" destOrd="0" presId="urn:microsoft.com/office/officeart/2016/7/layout/RepeatingBendingProcessNew"/>
    <dgm:cxn modelId="{B8357451-E025-244F-8DD0-C225F2BCEDC2}" type="presOf" srcId="{1B3F34F3-44AD-418E-855F-DD6725747ECB}" destId="{7DA0B05C-7B67-8B40-87CE-AFFFC3179AF5}" srcOrd="0" destOrd="0" presId="urn:microsoft.com/office/officeart/2016/7/layout/RepeatingBendingProcessNew"/>
    <dgm:cxn modelId="{5A650054-05EE-504A-9CE8-0442407530C2}" type="presOf" srcId="{4B977B82-15F4-4AF4-B273-1CB6C1FB9227}" destId="{EAA95E1E-098D-D24E-9CD5-97CA464DDE7A}" srcOrd="0" destOrd="0" presId="urn:microsoft.com/office/officeart/2016/7/layout/RepeatingBendingProcessNew"/>
    <dgm:cxn modelId="{0AF6A95A-83E3-F64A-9553-F0C6E5D01D40}" type="presOf" srcId="{E501375E-F825-4E8C-9253-A65058770FEF}" destId="{0BEE05B6-9E6D-9144-BA87-563F3432259F}" srcOrd="0" destOrd="0" presId="urn:microsoft.com/office/officeart/2016/7/layout/RepeatingBendingProcessNew"/>
    <dgm:cxn modelId="{5FD4585D-4CAD-DA4A-8DDA-E9AFD4BD98A3}" type="presOf" srcId="{45124FCF-D976-489F-AB94-F0B9F00E2ACB}" destId="{6AF64F70-0418-D84F-9A93-7AA8BD4A516B}" srcOrd="0" destOrd="0" presId="urn:microsoft.com/office/officeart/2016/7/layout/RepeatingBendingProcessNew"/>
    <dgm:cxn modelId="{44F0CF72-886A-9544-9B05-AC092D8709EF}" type="presOf" srcId="{59D5A109-E7FB-49F9-ADA3-93125A1C2628}" destId="{9C3EA641-EB2F-CB49-ABF5-416A286CC96B}" srcOrd="1" destOrd="0" presId="urn:microsoft.com/office/officeart/2016/7/layout/RepeatingBendingProcessNew"/>
    <dgm:cxn modelId="{F0C9EF72-9226-4C6E-8B9B-4CECEE3BAF58}" srcId="{97DE4744-A785-444A-9D4F-F0B28DD2D3A9}" destId="{E16BB37A-40D6-4ACE-8311-51DF87F7373F}" srcOrd="5" destOrd="0" parTransId="{B4FF7D53-D253-4FFD-B1A5-55AC209276B9}" sibTransId="{59D5A109-E7FB-49F9-ADA3-93125A1C2628}"/>
    <dgm:cxn modelId="{FFE0A17D-5983-8E48-B44E-495FFDBB427E}" type="presOf" srcId="{0080C18F-E51B-4116-838F-8E3B9B530AC5}" destId="{D0A5F663-7B77-AA4E-AB37-54CA0824007E}" srcOrd="0" destOrd="0" presId="urn:microsoft.com/office/officeart/2016/7/layout/RepeatingBendingProcessNew"/>
    <dgm:cxn modelId="{6144E27E-C10C-6A40-9002-77D1E242B56D}" type="presOf" srcId="{59D5A109-E7FB-49F9-ADA3-93125A1C2628}" destId="{01A7A7B0-3531-F04B-92AB-BA6EA77818CD}" srcOrd="0" destOrd="0" presId="urn:microsoft.com/office/officeart/2016/7/layout/RepeatingBendingProcessNew"/>
    <dgm:cxn modelId="{C8051D85-94DC-C141-90BF-E8623F2F261F}" type="presOf" srcId="{0080C18F-E51B-4116-838F-8E3B9B530AC5}" destId="{468433DE-6489-5B45-A8F7-18538EEF85D4}" srcOrd="1" destOrd="0" presId="urn:microsoft.com/office/officeart/2016/7/layout/RepeatingBendingProcessNew"/>
    <dgm:cxn modelId="{B4C25A86-57BD-5C42-BE05-45742C1506CC}" type="presOf" srcId="{E501375E-F825-4E8C-9253-A65058770FEF}" destId="{9CD2D8AE-095E-3C41-83BA-B1568E16DEE5}" srcOrd="1" destOrd="0" presId="urn:microsoft.com/office/officeart/2016/7/layout/RepeatingBendingProcessNew"/>
    <dgm:cxn modelId="{9F61B486-8828-0643-8C97-94ED7A778400}" type="presOf" srcId="{A6CD5ADA-5B39-4B04-8148-CE5BFFB03D24}" destId="{890EF0AC-B58A-7349-8C87-96DD1E93D7E8}" srcOrd="0" destOrd="0" presId="urn:microsoft.com/office/officeart/2016/7/layout/RepeatingBendingProcessNew"/>
    <dgm:cxn modelId="{CE142294-F688-4339-861F-EDB5B3A1139D}" srcId="{97DE4744-A785-444A-9D4F-F0B28DD2D3A9}" destId="{47100A94-DA37-4CEF-A1A5-C579DCCB9A52}" srcOrd="3" destOrd="0" parTransId="{FB54E936-74BF-4E87-B371-8E7DBAA3D7C3}" sibTransId="{B65B47E6-E77F-4EC1-8255-D031873F9F8B}"/>
    <dgm:cxn modelId="{B8792597-355E-7345-BF9E-9420248506FD}" type="presOf" srcId="{B65B47E6-E77F-4EC1-8255-D031873F9F8B}" destId="{A0FE268E-F3CB-4947-8CB6-741B87938DB7}" srcOrd="0" destOrd="0" presId="urn:microsoft.com/office/officeart/2016/7/layout/RepeatingBendingProcessNew"/>
    <dgm:cxn modelId="{E9E12797-15A2-E841-8B91-6F5901545BDF}" type="presOf" srcId="{D24B9A9A-033B-4DA7-BBF4-D01DB598D1F5}" destId="{7D8A4DBB-1C10-6C47-87EB-0CD50D837A75}" srcOrd="1" destOrd="0" presId="urn:microsoft.com/office/officeart/2016/7/layout/RepeatingBendingProcessNew"/>
    <dgm:cxn modelId="{D691F997-D125-0E4F-B4C8-011654D2D97E}" type="presOf" srcId="{64DF6C33-5C98-4652-8057-9B5BB48DED22}" destId="{4ADA037C-32F3-374F-AC1D-2FAADA6F5674}" srcOrd="1" destOrd="0" presId="urn:microsoft.com/office/officeart/2016/7/layout/RepeatingBendingProcessNew"/>
    <dgm:cxn modelId="{C6C729AA-A3DE-43E1-9A93-FB3672C92A1C}" srcId="{97DE4744-A785-444A-9D4F-F0B28DD2D3A9}" destId="{45124FCF-D976-489F-AB94-F0B9F00E2ACB}" srcOrd="2" destOrd="0" parTransId="{050D3E75-9372-4426-8F7D-68F296F6C5D4}" sibTransId="{D24B9A9A-033B-4DA7-BBF4-D01DB598D1F5}"/>
    <dgm:cxn modelId="{7198A9AF-4982-4A51-AAE5-1462B7D515A6}" srcId="{97DE4744-A785-444A-9D4F-F0B28DD2D3A9}" destId="{4B977B82-15F4-4AF4-B273-1CB6C1FB9227}" srcOrd="4" destOrd="0" parTransId="{80112ACB-12BF-4B42-A701-0303C79EA5EF}" sibTransId="{E501375E-F825-4E8C-9253-A65058770FEF}"/>
    <dgm:cxn modelId="{56C9B3CC-6BA0-B945-85B5-4A0D1A7ABBEE}" type="presOf" srcId="{6D3B964F-01CA-46D9-B11F-A4EC26A5AC53}" destId="{D07E5FE1-AA8F-8B43-9851-79D289A57544}" srcOrd="1" destOrd="0" presId="urn:microsoft.com/office/officeart/2016/7/layout/RepeatingBendingProcessNew"/>
    <dgm:cxn modelId="{A3C5F5DB-4218-8242-B820-FF23E6D0541E}" type="presOf" srcId="{D24B9A9A-033B-4DA7-BBF4-D01DB598D1F5}" destId="{95FE2194-FDAC-694F-BCC3-C39F2A3D078D}" srcOrd="0" destOrd="0" presId="urn:microsoft.com/office/officeart/2016/7/layout/RepeatingBendingProcessNew"/>
    <dgm:cxn modelId="{6D681AE5-3561-F145-9022-EF65B7A621E0}" type="presOf" srcId="{58B51997-24CC-44F1-B252-811EAA4125D2}" destId="{E333CC28-F19D-A947-BD16-C530CB0A4F73}" srcOrd="0" destOrd="0" presId="urn:microsoft.com/office/officeart/2016/7/layout/RepeatingBendingProcessNew"/>
    <dgm:cxn modelId="{11BB31E8-956A-42DE-A7B5-44311193C0F3}" srcId="{97DE4744-A785-444A-9D4F-F0B28DD2D3A9}" destId="{58B51997-24CC-44F1-B252-811EAA4125D2}" srcOrd="0" destOrd="0" parTransId="{83FEB412-E0F2-4DD1-8D5F-3FFEB4DC575A}" sibTransId="{64DF6C33-5C98-4652-8057-9B5BB48DED22}"/>
    <dgm:cxn modelId="{9D5E47E8-4F3C-4048-9B0B-5A5E2C7CA0BF}" type="presOf" srcId="{E16BB37A-40D6-4ACE-8311-51DF87F7373F}" destId="{87770499-7D4D-9E4E-97ED-B711D6F874A6}" srcOrd="0" destOrd="0" presId="urn:microsoft.com/office/officeart/2016/7/layout/RepeatingBendingProcessNew"/>
    <dgm:cxn modelId="{1CCB11EA-839E-4240-82C0-363252ECF5C7}" srcId="{97DE4744-A785-444A-9D4F-F0B28DD2D3A9}" destId="{1B3F34F3-44AD-418E-855F-DD6725747ECB}" srcOrd="6" destOrd="0" parTransId="{0AEFACC4-FB2F-4F47-A29C-F9E841D6BDFA}" sibTransId="{0080C18F-E51B-4116-838F-8E3B9B530AC5}"/>
    <dgm:cxn modelId="{A6458CEE-ECA2-4241-96F4-D6E1B8E0E014}" srcId="{97DE4744-A785-444A-9D4F-F0B28DD2D3A9}" destId="{A6CD5ADA-5B39-4B04-8148-CE5BFFB03D24}" srcOrd="1" destOrd="0" parTransId="{5827319D-91CC-41FA-9F00-1EAE8177EC7D}" sibTransId="{6D3B964F-01CA-46D9-B11F-A4EC26A5AC53}"/>
    <dgm:cxn modelId="{E45AC3F3-FE56-954E-8DAD-8202A0EA9379}" type="presOf" srcId="{47100A94-DA37-4CEF-A1A5-C579DCCB9A52}" destId="{F7F0A2FD-BB4C-C541-87D1-9AB649412C15}" srcOrd="0" destOrd="0" presId="urn:microsoft.com/office/officeart/2016/7/layout/RepeatingBendingProcessNew"/>
    <dgm:cxn modelId="{E835A5B0-A1DF-F043-A02E-D3BF7D15E253}" type="presParOf" srcId="{BCD359DD-CD3B-6E4F-82F2-85D25E852FEE}" destId="{E333CC28-F19D-A947-BD16-C530CB0A4F73}" srcOrd="0" destOrd="0" presId="urn:microsoft.com/office/officeart/2016/7/layout/RepeatingBendingProcessNew"/>
    <dgm:cxn modelId="{D30BC77E-6179-5247-8985-C6473DC20767}" type="presParOf" srcId="{BCD359DD-CD3B-6E4F-82F2-85D25E852FEE}" destId="{DDBF2C2D-C814-5D41-A5B9-EFA377006A71}" srcOrd="1" destOrd="0" presId="urn:microsoft.com/office/officeart/2016/7/layout/RepeatingBendingProcessNew"/>
    <dgm:cxn modelId="{49FA8DAF-3B7E-C142-9A02-A6560063A0B3}" type="presParOf" srcId="{DDBF2C2D-C814-5D41-A5B9-EFA377006A71}" destId="{4ADA037C-32F3-374F-AC1D-2FAADA6F5674}" srcOrd="0" destOrd="0" presId="urn:microsoft.com/office/officeart/2016/7/layout/RepeatingBendingProcessNew"/>
    <dgm:cxn modelId="{FF5BBB88-9DE0-D14A-8338-FFDBFC70222E}" type="presParOf" srcId="{BCD359DD-CD3B-6E4F-82F2-85D25E852FEE}" destId="{890EF0AC-B58A-7349-8C87-96DD1E93D7E8}" srcOrd="2" destOrd="0" presId="urn:microsoft.com/office/officeart/2016/7/layout/RepeatingBendingProcessNew"/>
    <dgm:cxn modelId="{73F334B5-2FA2-FC48-80EB-5F53DDD24C0C}" type="presParOf" srcId="{BCD359DD-CD3B-6E4F-82F2-85D25E852FEE}" destId="{844139D4-3F1B-3C4A-87B4-6A697D676FC0}" srcOrd="3" destOrd="0" presId="urn:microsoft.com/office/officeart/2016/7/layout/RepeatingBendingProcessNew"/>
    <dgm:cxn modelId="{453F337C-DBFD-F24B-8042-8979DFBF5CD7}" type="presParOf" srcId="{844139D4-3F1B-3C4A-87B4-6A697D676FC0}" destId="{D07E5FE1-AA8F-8B43-9851-79D289A57544}" srcOrd="0" destOrd="0" presId="urn:microsoft.com/office/officeart/2016/7/layout/RepeatingBendingProcessNew"/>
    <dgm:cxn modelId="{DBD0C218-4D80-1340-B86D-240F673D3108}" type="presParOf" srcId="{BCD359DD-CD3B-6E4F-82F2-85D25E852FEE}" destId="{6AF64F70-0418-D84F-9A93-7AA8BD4A516B}" srcOrd="4" destOrd="0" presId="urn:microsoft.com/office/officeart/2016/7/layout/RepeatingBendingProcessNew"/>
    <dgm:cxn modelId="{36D3C4CC-CEA4-DF47-9A4A-5D5ACC28022D}" type="presParOf" srcId="{BCD359DD-CD3B-6E4F-82F2-85D25E852FEE}" destId="{95FE2194-FDAC-694F-BCC3-C39F2A3D078D}" srcOrd="5" destOrd="0" presId="urn:microsoft.com/office/officeart/2016/7/layout/RepeatingBendingProcessNew"/>
    <dgm:cxn modelId="{9B4E2B3B-72A2-1249-BCE5-44D85ADD15D0}" type="presParOf" srcId="{95FE2194-FDAC-694F-BCC3-C39F2A3D078D}" destId="{7D8A4DBB-1C10-6C47-87EB-0CD50D837A75}" srcOrd="0" destOrd="0" presId="urn:microsoft.com/office/officeart/2016/7/layout/RepeatingBendingProcessNew"/>
    <dgm:cxn modelId="{CF3B6E44-4333-4E44-97EA-46F12ED1367B}" type="presParOf" srcId="{BCD359DD-CD3B-6E4F-82F2-85D25E852FEE}" destId="{F7F0A2FD-BB4C-C541-87D1-9AB649412C15}" srcOrd="6" destOrd="0" presId="urn:microsoft.com/office/officeart/2016/7/layout/RepeatingBendingProcessNew"/>
    <dgm:cxn modelId="{833A0762-9F78-074A-BB63-B4775D155327}" type="presParOf" srcId="{BCD359DD-CD3B-6E4F-82F2-85D25E852FEE}" destId="{A0FE268E-F3CB-4947-8CB6-741B87938DB7}" srcOrd="7" destOrd="0" presId="urn:microsoft.com/office/officeart/2016/7/layout/RepeatingBendingProcessNew"/>
    <dgm:cxn modelId="{02937C71-B9A7-6F41-B4B2-1D30C693EBE4}" type="presParOf" srcId="{A0FE268E-F3CB-4947-8CB6-741B87938DB7}" destId="{0B59B28A-4735-EF41-B373-B9F2015DE713}" srcOrd="0" destOrd="0" presId="urn:microsoft.com/office/officeart/2016/7/layout/RepeatingBendingProcessNew"/>
    <dgm:cxn modelId="{A9E0ECFB-8384-9146-A725-14116C2A51B6}" type="presParOf" srcId="{BCD359DD-CD3B-6E4F-82F2-85D25E852FEE}" destId="{EAA95E1E-098D-D24E-9CD5-97CA464DDE7A}" srcOrd="8" destOrd="0" presId="urn:microsoft.com/office/officeart/2016/7/layout/RepeatingBendingProcessNew"/>
    <dgm:cxn modelId="{A65ABC0C-745C-B743-8B4C-781CED3A9C9F}" type="presParOf" srcId="{BCD359DD-CD3B-6E4F-82F2-85D25E852FEE}" destId="{0BEE05B6-9E6D-9144-BA87-563F3432259F}" srcOrd="9" destOrd="0" presId="urn:microsoft.com/office/officeart/2016/7/layout/RepeatingBendingProcessNew"/>
    <dgm:cxn modelId="{4E493439-AB86-F746-8520-68390F669E9A}" type="presParOf" srcId="{0BEE05B6-9E6D-9144-BA87-563F3432259F}" destId="{9CD2D8AE-095E-3C41-83BA-B1568E16DEE5}" srcOrd="0" destOrd="0" presId="urn:microsoft.com/office/officeart/2016/7/layout/RepeatingBendingProcessNew"/>
    <dgm:cxn modelId="{CEA37E3A-D77B-F046-A26C-0A28AEACE61F}" type="presParOf" srcId="{BCD359DD-CD3B-6E4F-82F2-85D25E852FEE}" destId="{87770499-7D4D-9E4E-97ED-B711D6F874A6}" srcOrd="10" destOrd="0" presId="urn:microsoft.com/office/officeart/2016/7/layout/RepeatingBendingProcessNew"/>
    <dgm:cxn modelId="{F8FD9CDA-5576-1949-BEEC-0AF955FB4FBD}" type="presParOf" srcId="{BCD359DD-CD3B-6E4F-82F2-85D25E852FEE}" destId="{01A7A7B0-3531-F04B-92AB-BA6EA77818CD}" srcOrd="11" destOrd="0" presId="urn:microsoft.com/office/officeart/2016/7/layout/RepeatingBendingProcessNew"/>
    <dgm:cxn modelId="{DD1AB062-5276-A645-AEC5-919535DDE7B6}" type="presParOf" srcId="{01A7A7B0-3531-F04B-92AB-BA6EA77818CD}" destId="{9C3EA641-EB2F-CB49-ABF5-416A286CC96B}" srcOrd="0" destOrd="0" presId="urn:microsoft.com/office/officeart/2016/7/layout/RepeatingBendingProcessNew"/>
    <dgm:cxn modelId="{4C348546-7BA2-8844-976B-4CF41F995285}" type="presParOf" srcId="{BCD359DD-CD3B-6E4F-82F2-85D25E852FEE}" destId="{7DA0B05C-7B67-8B40-87CE-AFFFC3179AF5}" srcOrd="12" destOrd="0" presId="urn:microsoft.com/office/officeart/2016/7/layout/RepeatingBendingProcessNew"/>
    <dgm:cxn modelId="{01DF3FCE-F06A-1A4E-BE8B-486910B4411E}" type="presParOf" srcId="{BCD359DD-CD3B-6E4F-82F2-85D25E852FEE}" destId="{D0A5F663-7B77-AA4E-AB37-54CA0824007E}" srcOrd="13" destOrd="0" presId="urn:microsoft.com/office/officeart/2016/7/layout/RepeatingBendingProcessNew"/>
    <dgm:cxn modelId="{F3497694-A42D-414F-9F5B-701AA4C796F5}" type="presParOf" srcId="{D0A5F663-7B77-AA4E-AB37-54CA0824007E}" destId="{468433DE-6489-5B45-A8F7-18538EEF85D4}" srcOrd="0" destOrd="0" presId="urn:microsoft.com/office/officeart/2016/7/layout/RepeatingBendingProcessNew"/>
    <dgm:cxn modelId="{29A4DC4C-9D6C-C048-BC7A-F82BE5E94167}" type="presParOf" srcId="{BCD359DD-CD3B-6E4F-82F2-85D25E852FEE}" destId="{026606CB-E364-4148-B523-25619FBDC4E5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DD447-CE16-5F45-BD9A-74E1C9C30B83}">
      <dsp:nvSpPr>
        <dsp:cNvPr id="0" name=""/>
        <dsp:cNvSpPr/>
      </dsp:nvSpPr>
      <dsp:spPr>
        <a:xfrm>
          <a:off x="0" y="273790"/>
          <a:ext cx="6831118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b="1" kern="1200" dirty="0"/>
            <a:t>Per i </a:t>
          </a:r>
          <a:r>
            <a:rPr lang="pt-PT" sz="3200" b="1" kern="1200" dirty="0" err="1"/>
            <a:t>prossimi</a:t>
          </a:r>
          <a:r>
            <a:rPr lang="pt-PT" sz="3200" b="1" kern="1200" dirty="0"/>
            <a:t> </a:t>
          </a:r>
          <a:r>
            <a:rPr lang="pt-PT" sz="3200" b="1" kern="1200" dirty="0" err="1"/>
            <a:t>anni</a:t>
          </a:r>
          <a:r>
            <a:rPr lang="pt-PT" sz="3200" b="1" kern="1200" dirty="0"/>
            <a:t> sono </a:t>
          </a:r>
          <a:r>
            <a:rPr lang="pt-PT" sz="3200" b="1" kern="1200" dirty="0" err="1"/>
            <a:t>stati</a:t>
          </a:r>
          <a:r>
            <a:rPr lang="pt-PT" sz="3200" b="1" kern="1200" dirty="0"/>
            <a:t> </a:t>
          </a:r>
          <a:r>
            <a:rPr lang="pt-PT" sz="3200" b="1" kern="1200" dirty="0" err="1"/>
            <a:t>definiti</a:t>
          </a:r>
          <a:r>
            <a:rPr lang="pt-PT" sz="3200" b="1" kern="1200" dirty="0"/>
            <a:t> 5 </a:t>
          </a:r>
          <a:r>
            <a:rPr lang="pt-PT" sz="3200" b="1" kern="1200" dirty="0" err="1"/>
            <a:t>obiettivi</a:t>
          </a:r>
          <a:r>
            <a:rPr lang="pt-PT" sz="3200" b="1" kern="1200" dirty="0"/>
            <a:t> </a:t>
          </a:r>
          <a:endParaRPr lang="en-US" sz="3200" kern="1200" dirty="0"/>
        </a:p>
      </dsp:txBody>
      <dsp:txXfrm>
        <a:off x="62141" y="335931"/>
        <a:ext cx="6706836" cy="1148678"/>
      </dsp:txXfrm>
    </dsp:sp>
    <dsp:sp modelId="{2FA59F21-6BDC-EC43-BBF2-E6E233FA2ADB}">
      <dsp:nvSpPr>
        <dsp:cNvPr id="0" name=""/>
        <dsp:cNvSpPr/>
      </dsp:nvSpPr>
      <dsp:spPr>
        <a:xfrm>
          <a:off x="0" y="1546750"/>
          <a:ext cx="6831118" cy="423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88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2500" kern="1200"/>
            <a:t>un'Europa più competitiva e più intelligente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2500" kern="1200"/>
            <a:t>una transizione più verde e a basse emissioni di carbonio verso un'economia a zero emissioni di carbonio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2500" kern="1200"/>
            <a:t>un'Europa più connessa migliorando la mobilità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2500" kern="1200"/>
            <a:t>un'Europa più sociale e inclusiva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2500" kern="1200"/>
            <a:t>un'Europa più vicina ai cittadini promuovendo lo sviluppo sostenibile e integrato di tutti i tipi di territori.</a:t>
          </a:r>
          <a:endParaRPr lang="en-US" sz="2500" kern="1200"/>
        </a:p>
      </dsp:txBody>
      <dsp:txXfrm>
        <a:off x="0" y="1546750"/>
        <a:ext cx="6831118" cy="4239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B6630-7F39-2F45-ACB4-667318712FB4}">
      <dsp:nvSpPr>
        <dsp:cNvPr id="0" name=""/>
        <dsp:cNvSpPr/>
      </dsp:nvSpPr>
      <dsp:spPr>
        <a:xfrm>
          <a:off x="0" y="0"/>
          <a:ext cx="9201708" cy="87484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/>
            <a:t>Per ogni Programma è previsto un Punto Nazionale di Contatto che rappresenta un punto di riferimento per ricevere tutte le informazioni relative al Programma.</a:t>
          </a:r>
          <a:endParaRPr lang="en-US" sz="1300" kern="1200"/>
        </a:p>
      </dsp:txBody>
      <dsp:txXfrm>
        <a:off x="25623" y="25623"/>
        <a:ext cx="8183760" cy="823597"/>
      </dsp:txXfrm>
    </dsp:sp>
    <dsp:sp modelId="{298AA2DF-5190-C545-A717-BE9DBD6B1454}">
      <dsp:nvSpPr>
        <dsp:cNvPr id="0" name=""/>
        <dsp:cNvSpPr/>
      </dsp:nvSpPr>
      <dsp:spPr>
        <a:xfrm>
          <a:off x="770643" y="1033905"/>
          <a:ext cx="9201708" cy="87484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/>
            <a:t>Per esempio per il Programma Life, in Italia il PNC è il Ministero dell’Ambiente e della sicurezza energetica. </a:t>
          </a:r>
          <a:endParaRPr lang="en-US" sz="1300" kern="1200"/>
        </a:p>
      </dsp:txBody>
      <dsp:txXfrm>
        <a:off x="796266" y="1059528"/>
        <a:ext cx="7811170" cy="823597"/>
      </dsp:txXfrm>
    </dsp:sp>
    <dsp:sp modelId="{8BF354EC-1F86-A940-A3DE-63317F21A257}">
      <dsp:nvSpPr>
        <dsp:cNvPr id="0" name=""/>
        <dsp:cNvSpPr/>
      </dsp:nvSpPr>
      <dsp:spPr>
        <a:xfrm>
          <a:off x="1529783" y="2067811"/>
          <a:ext cx="9201708" cy="87484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/>
            <a:t>Per tutti gli altri Programmi, il riferimento del PNC è presente nella pagina FormezPA dedicata ai Programmi europei. </a:t>
          </a:r>
          <a:endParaRPr lang="en-US" sz="1300" kern="1200"/>
        </a:p>
      </dsp:txBody>
      <dsp:txXfrm>
        <a:off x="1555406" y="2093434"/>
        <a:ext cx="7822672" cy="823597"/>
      </dsp:txXfrm>
    </dsp:sp>
    <dsp:sp modelId="{44114E70-503C-5C4A-8086-29F3538440F7}">
      <dsp:nvSpPr>
        <dsp:cNvPr id="0" name=""/>
        <dsp:cNvSpPr/>
      </dsp:nvSpPr>
      <dsp:spPr>
        <a:xfrm>
          <a:off x="2300426" y="3101717"/>
          <a:ext cx="9201708" cy="87484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u="sng" kern="1200" dirty="0">
              <a:hlinkClick xmlns:r="http://schemas.openxmlformats.org/officeDocument/2006/relationships" r:id="rId1"/>
            </a:rPr>
            <a:t>http://europa.formez.it/search2?search_api_views_fulltext=punto%20di%20contatto%20nazionale</a:t>
          </a:r>
          <a:r>
            <a:rPr lang="pt-BR" sz="1300" b="0" i="0" kern="1200" dirty="0"/>
            <a:t>;</a:t>
          </a:r>
          <a:endParaRPr lang="en-US" sz="1300" kern="1200" dirty="0"/>
        </a:p>
      </dsp:txBody>
      <dsp:txXfrm>
        <a:off x="2326049" y="3127340"/>
        <a:ext cx="7811170" cy="823597"/>
      </dsp:txXfrm>
    </dsp:sp>
    <dsp:sp modelId="{27306A6B-77EA-E942-9778-132C1F9023F2}">
      <dsp:nvSpPr>
        <dsp:cNvPr id="0" name=""/>
        <dsp:cNvSpPr/>
      </dsp:nvSpPr>
      <dsp:spPr>
        <a:xfrm>
          <a:off x="8633059" y="670050"/>
          <a:ext cx="568648" cy="5686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761005" y="670050"/>
        <a:ext cx="312756" cy="427908"/>
      </dsp:txXfrm>
    </dsp:sp>
    <dsp:sp modelId="{988F4602-C8A2-1C44-83C5-405879C1F4B4}">
      <dsp:nvSpPr>
        <dsp:cNvPr id="0" name=""/>
        <dsp:cNvSpPr/>
      </dsp:nvSpPr>
      <dsp:spPr>
        <a:xfrm>
          <a:off x="9403702" y="1703956"/>
          <a:ext cx="568648" cy="5686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409299"/>
            <a:satOff val="-5399"/>
            <a:lumOff val="-133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409299"/>
              <a:satOff val="-5399"/>
              <a:lumOff val="-13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531648" y="1703956"/>
        <a:ext cx="312756" cy="427908"/>
      </dsp:txXfrm>
    </dsp:sp>
    <dsp:sp modelId="{079B58B1-6C4A-4942-AEAF-26338E9CF6DE}">
      <dsp:nvSpPr>
        <dsp:cNvPr id="0" name=""/>
        <dsp:cNvSpPr/>
      </dsp:nvSpPr>
      <dsp:spPr>
        <a:xfrm>
          <a:off x="10162843" y="2737862"/>
          <a:ext cx="568648" cy="5686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818599"/>
            <a:satOff val="-10798"/>
            <a:lumOff val="-266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818599"/>
              <a:satOff val="-10798"/>
              <a:lumOff val="-26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10290789" y="2737862"/>
        <a:ext cx="312756" cy="427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F2C2D-C814-5D41-A5B9-EFA377006A71}">
      <dsp:nvSpPr>
        <dsp:cNvPr id="0" name=""/>
        <dsp:cNvSpPr/>
      </dsp:nvSpPr>
      <dsp:spPr>
        <a:xfrm>
          <a:off x="2451993" y="925185"/>
          <a:ext cx="5332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24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4520" y="968086"/>
        <a:ext cx="28192" cy="5638"/>
      </dsp:txXfrm>
    </dsp:sp>
    <dsp:sp modelId="{E333CC28-F19D-A947-BD16-C530CB0A4F73}">
      <dsp:nvSpPr>
        <dsp:cNvPr id="0" name=""/>
        <dsp:cNvSpPr/>
      </dsp:nvSpPr>
      <dsp:spPr>
        <a:xfrm>
          <a:off x="2288" y="235454"/>
          <a:ext cx="2451504" cy="14709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126" tIns="126093" rIns="120126" bIns="12609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/>
            <a:t>Ammissibilità del soggetto Beneficiario </a:t>
          </a:r>
          <a:endParaRPr lang="en-US" sz="2000" kern="1200"/>
        </a:p>
      </dsp:txBody>
      <dsp:txXfrm>
        <a:off x="2288" y="235454"/>
        <a:ext cx="2451504" cy="1470902"/>
      </dsp:txXfrm>
    </dsp:sp>
    <dsp:sp modelId="{844139D4-3F1B-3C4A-87B4-6A697D676FC0}">
      <dsp:nvSpPr>
        <dsp:cNvPr id="0" name=""/>
        <dsp:cNvSpPr/>
      </dsp:nvSpPr>
      <dsp:spPr>
        <a:xfrm>
          <a:off x="5467344" y="925185"/>
          <a:ext cx="5332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24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19871" y="968086"/>
        <a:ext cx="28192" cy="5638"/>
      </dsp:txXfrm>
    </dsp:sp>
    <dsp:sp modelId="{890EF0AC-B58A-7349-8C87-96DD1E93D7E8}">
      <dsp:nvSpPr>
        <dsp:cNvPr id="0" name=""/>
        <dsp:cNvSpPr/>
      </dsp:nvSpPr>
      <dsp:spPr>
        <a:xfrm>
          <a:off x="3017639" y="235454"/>
          <a:ext cx="2451504" cy="14709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126" tIns="126093" rIns="120126" bIns="12609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/>
            <a:t>Partenariato (valutazione di Know how)</a:t>
          </a:r>
          <a:endParaRPr lang="en-US" sz="2000" kern="1200"/>
        </a:p>
      </dsp:txBody>
      <dsp:txXfrm>
        <a:off x="3017639" y="235454"/>
        <a:ext cx="2451504" cy="1470902"/>
      </dsp:txXfrm>
    </dsp:sp>
    <dsp:sp modelId="{95FE2194-FDAC-694F-BCC3-C39F2A3D078D}">
      <dsp:nvSpPr>
        <dsp:cNvPr id="0" name=""/>
        <dsp:cNvSpPr/>
      </dsp:nvSpPr>
      <dsp:spPr>
        <a:xfrm>
          <a:off x="8482695" y="925185"/>
          <a:ext cx="5332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246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35222" y="968086"/>
        <a:ext cx="28192" cy="5638"/>
      </dsp:txXfrm>
    </dsp:sp>
    <dsp:sp modelId="{6AF64F70-0418-D84F-9A93-7AA8BD4A516B}">
      <dsp:nvSpPr>
        <dsp:cNvPr id="0" name=""/>
        <dsp:cNvSpPr/>
      </dsp:nvSpPr>
      <dsp:spPr>
        <a:xfrm>
          <a:off x="6032990" y="235454"/>
          <a:ext cx="2451504" cy="14709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126" tIns="126093" rIns="120126" bIns="12609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/>
            <a:t>Rispondenza dell’idea progettuale agli obiettivi della call</a:t>
          </a:r>
          <a:endParaRPr lang="en-US" sz="2000" kern="1200"/>
        </a:p>
      </dsp:txBody>
      <dsp:txXfrm>
        <a:off x="6032990" y="235454"/>
        <a:ext cx="2451504" cy="1470902"/>
      </dsp:txXfrm>
    </dsp:sp>
    <dsp:sp modelId="{A0FE268E-F3CB-4947-8CB6-741B87938DB7}">
      <dsp:nvSpPr>
        <dsp:cNvPr id="0" name=""/>
        <dsp:cNvSpPr/>
      </dsp:nvSpPr>
      <dsp:spPr>
        <a:xfrm>
          <a:off x="1228041" y="1704557"/>
          <a:ext cx="9046052" cy="533246"/>
        </a:xfrm>
        <a:custGeom>
          <a:avLst/>
          <a:gdLst/>
          <a:ahLst/>
          <a:cxnLst/>
          <a:rect l="0" t="0" r="0" b="0"/>
          <a:pathLst>
            <a:path>
              <a:moveTo>
                <a:pt x="9046052" y="0"/>
              </a:moveTo>
              <a:lnTo>
                <a:pt x="9046052" y="283723"/>
              </a:lnTo>
              <a:lnTo>
                <a:pt x="0" y="283723"/>
              </a:lnTo>
              <a:lnTo>
                <a:pt x="0" y="533246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24477" y="1968361"/>
        <a:ext cx="453180" cy="5638"/>
      </dsp:txXfrm>
    </dsp:sp>
    <dsp:sp modelId="{F7F0A2FD-BB4C-C541-87D1-9AB649412C15}">
      <dsp:nvSpPr>
        <dsp:cNvPr id="0" name=""/>
        <dsp:cNvSpPr/>
      </dsp:nvSpPr>
      <dsp:spPr>
        <a:xfrm>
          <a:off x="9048341" y="235454"/>
          <a:ext cx="2451504" cy="14709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126" tIns="126093" rIns="120126" bIns="12609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/>
            <a:t>Intensità del finanziamento e valutazione delle spese ammissibili</a:t>
          </a:r>
          <a:endParaRPr lang="en-US" sz="2000" kern="1200"/>
        </a:p>
      </dsp:txBody>
      <dsp:txXfrm>
        <a:off x="9048341" y="235454"/>
        <a:ext cx="2451504" cy="1470902"/>
      </dsp:txXfrm>
    </dsp:sp>
    <dsp:sp modelId="{0BEE05B6-9E6D-9144-BA87-563F3432259F}">
      <dsp:nvSpPr>
        <dsp:cNvPr id="0" name=""/>
        <dsp:cNvSpPr/>
      </dsp:nvSpPr>
      <dsp:spPr>
        <a:xfrm>
          <a:off x="2451993" y="2959935"/>
          <a:ext cx="5332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24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4520" y="3002835"/>
        <a:ext cx="28192" cy="5638"/>
      </dsp:txXfrm>
    </dsp:sp>
    <dsp:sp modelId="{EAA95E1E-098D-D24E-9CD5-97CA464DDE7A}">
      <dsp:nvSpPr>
        <dsp:cNvPr id="0" name=""/>
        <dsp:cNvSpPr/>
      </dsp:nvSpPr>
      <dsp:spPr>
        <a:xfrm>
          <a:off x="2288" y="2270203"/>
          <a:ext cx="2451504" cy="147090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126" tIns="126093" rIns="120126" bIns="12609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/>
            <a:t>Percentuale di cofinanziamento </a:t>
          </a:r>
          <a:endParaRPr lang="en-US" sz="2000" kern="1200"/>
        </a:p>
      </dsp:txBody>
      <dsp:txXfrm>
        <a:off x="2288" y="2270203"/>
        <a:ext cx="2451504" cy="1470902"/>
      </dsp:txXfrm>
    </dsp:sp>
    <dsp:sp modelId="{01A7A7B0-3531-F04B-92AB-BA6EA77818CD}">
      <dsp:nvSpPr>
        <dsp:cNvPr id="0" name=""/>
        <dsp:cNvSpPr/>
      </dsp:nvSpPr>
      <dsp:spPr>
        <a:xfrm>
          <a:off x="5467344" y="2959935"/>
          <a:ext cx="5332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24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19871" y="3002835"/>
        <a:ext cx="28192" cy="5638"/>
      </dsp:txXfrm>
    </dsp:sp>
    <dsp:sp modelId="{87770499-7D4D-9E4E-97ED-B711D6F874A6}">
      <dsp:nvSpPr>
        <dsp:cNvPr id="0" name=""/>
        <dsp:cNvSpPr/>
      </dsp:nvSpPr>
      <dsp:spPr>
        <a:xfrm>
          <a:off x="3017639" y="2270203"/>
          <a:ext cx="2451504" cy="14709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126" tIns="126093" rIns="120126" bIns="12609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/>
            <a:t>I contatti trasnazionali se richiesti</a:t>
          </a:r>
          <a:endParaRPr lang="en-US" sz="2000" kern="1200"/>
        </a:p>
      </dsp:txBody>
      <dsp:txXfrm>
        <a:off x="3017639" y="2270203"/>
        <a:ext cx="2451504" cy="1470902"/>
      </dsp:txXfrm>
    </dsp:sp>
    <dsp:sp modelId="{D0A5F663-7B77-AA4E-AB37-54CA0824007E}">
      <dsp:nvSpPr>
        <dsp:cNvPr id="0" name=""/>
        <dsp:cNvSpPr/>
      </dsp:nvSpPr>
      <dsp:spPr>
        <a:xfrm>
          <a:off x="8482695" y="2959935"/>
          <a:ext cx="5332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24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35222" y="3002835"/>
        <a:ext cx="28192" cy="5638"/>
      </dsp:txXfrm>
    </dsp:sp>
    <dsp:sp modelId="{7DA0B05C-7B67-8B40-87CE-AFFFC3179AF5}">
      <dsp:nvSpPr>
        <dsp:cNvPr id="0" name=""/>
        <dsp:cNvSpPr/>
      </dsp:nvSpPr>
      <dsp:spPr>
        <a:xfrm>
          <a:off x="6032990" y="2270203"/>
          <a:ext cx="2451504" cy="14709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126" tIns="126093" rIns="120126" bIns="12609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/>
            <a:t>Compatibilità temporale tra idea progettuale e tempistica da call</a:t>
          </a:r>
          <a:endParaRPr lang="en-US" sz="2000" kern="1200"/>
        </a:p>
      </dsp:txBody>
      <dsp:txXfrm>
        <a:off x="6032990" y="2270203"/>
        <a:ext cx="2451504" cy="1470902"/>
      </dsp:txXfrm>
    </dsp:sp>
    <dsp:sp modelId="{026606CB-E364-4148-B523-25619FBDC4E5}">
      <dsp:nvSpPr>
        <dsp:cNvPr id="0" name=""/>
        <dsp:cNvSpPr/>
      </dsp:nvSpPr>
      <dsp:spPr>
        <a:xfrm>
          <a:off x="9048341" y="2270203"/>
          <a:ext cx="2451504" cy="14709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126" tIns="126093" rIns="120126" bIns="12609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/>
            <a:t>Output di progetto, risultati attesi ed indicatori</a:t>
          </a:r>
          <a:endParaRPr lang="en-US" sz="2000" kern="1200"/>
        </a:p>
      </dsp:txBody>
      <dsp:txXfrm>
        <a:off x="9048341" y="2270203"/>
        <a:ext cx="2451504" cy="1470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1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5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40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vuot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28EF91-F433-CCCC-7964-52D225B2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92-7176-402C-98E5-689795844428}" type="datetime1">
              <a:rPr lang="it-IT" smtClean="0"/>
              <a:t>10/12/24</a:t>
            </a:fld>
            <a:endParaRPr lang="it-IT"/>
          </a:p>
        </p:txBody>
      </p:sp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189E3FC6-FA0C-C1EB-AB6A-7428BCAA4774}"/>
              </a:ext>
            </a:extLst>
          </p:cNvPr>
          <p:cNvSpPr txBox="1">
            <a:spLocks/>
          </p:cNvSpPr>
          <p:nvPr userDrawn="1"/>
        </p:nvSpPr>
        <p:spPr>
          <a:xfrm>
            <a:off x="4813514" y="61603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2E375B-E95E-46CB-B38C-918CE5EE04E5}" type="slidenum">
              <a:rPr lang="it-IT" smtClean="0">
                <a:solidFill>
                  <a:srgbClr val="0070C0"/>
                </a:solidFill>
              </a:rPr>
              <a:pPr/>
              <a:t>‹nº›</a:t>
            </a:fld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8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2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8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12/10/24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12/10/24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4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12/10/24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2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12/10/24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12/10/24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2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12/10/24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5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12/10/24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8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  <p:sldLayoutId id="214748367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ission.europa.eu/about/departments-and-executive-agencies/european-research-council-executive-agency-ercea_en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eacea.ec.europa.eu/index_en?prefLang=i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ismea.ec.europa.eu/index_en" TargetMode="External"/><Relationship Id="rId5" Type="http://schemas.openxmlformats.org/officeDocument/2006/relationships/hyperlink" Target="https://rea.ec.europa.eu/index_en?prefLang=it" TargetMode="External"/><Relationship Id="rId4" Type="http://schemas.openxmlformats.org/officeDocument/2006/relationships/hyperlink" Target="https://cinea.ec.europa.eu/index_en?prefLang=it" TargetMode="External"/><Relationship Id="rId9" Type="http://schemas.openxmlformats.org/officeDocument/2006/relationships/hyperlink" Target="https://hadea.ec.europa.eu/index_en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hyperlink" Target="mailto:info@europedirecttrapani.e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marta.ferrantelli@europedirecttrapani.eu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sv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.europa.eu/info/funding-tenders/opportunities/portal/screen/home;" TargetMode="External"/><Relationship Id="rId4" Type="http://schemas.openxmlformats.org/officeDocument/2006/relationships/hyperlink" Target="https://ec.europa.eu/info/funding-tenders/opportunities/portal/screen/programm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uropa.formez.it/lista_programmi_2021_2027" TargetMode="External"/><Relationship Id="rId4" Type="http://schemas.openxmlformats.org/officeDocument/2006/relationships/hyperlink" Target="https://commission.europa.eu/funding-tenders/find-funding/eu-funding-programmes_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33A6A7-E7EE-42C5-88DE-B09D16B38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E1787B4-7F7D-27D3-2641-C7F37A8DB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59" y="2063713"/>
            <a:ext cx="6048698" cy="2232199"/>
          </a:xfrm>
        </p:spPr>
        <p:txBody>
          <a:bodyPr anchor="t">
            <a:noAutofit/>
          </a:bodyPr>
          <a:lstStyle/>
          <a:p>
            <a:pPr algn="l"/>
            <a:r>
              <a:rPr lang="pt-BR" sz="3600" b="1" dirty="0" err="1"/>
              <a:t>I</a:t>
            </a:r>
            <a:r>
              <a:rPr lang="pt-BR" sz="3600" b="1" dirty="0"/>
              <a:t> </a:t>
            </a:r>
            <a:r>
              <a:rPr lang="pt-BR" sz="3600" b="1" dirty="0" err="1"/>
              <a:t>programmi</a:t>
            </a:r>
            <a:r>
              <a:rPr lang="pt-BR" sz="3600" b="1" dirty="0"/>
              <a:t> a </a:t>
            </a:r>
            <a:r>
              <a:rPr lang="pt-BR" sz="3600" b="1" dirty="0" err="1"/>
              <a:t>gestione</a:t>
            </a:r>
            <a:r>
              <a:rPr lang="pt-BR" sz="3600" b="1" dirty="0"/>
              <a:t> </a:t>
            </a:r>
            <a:r>
              <a:rPr lang="pt-BR" sz="3600" b="1" dirty="0" err="1"/>
              <a:t>diretta</a:t>
            </a:r>
            <a:r>
              <a:rPr lang="pt-BR" sz="3600" b="1" dirty="0"/>
              <a:t> UE </a:t>
            </a:r>
            <a:r>
              <a:rPr lang="pt-BR" sz="3600" b="1" dirty="0" err="1"/>
              <a:t>del</a:t>
            </a:r>
            <a:r>
              <a:rPr lang="pt-BR" sz="3600" b="1" dirty="0"/>
              <a:t> ciclo </a:t>
            </a:r>
            <a:r>
              <a:rPr lang="pt-BR" sz="3600" b="1" dirty="0" err="1"/>
              <a:t>di</a:t>
            </a:r>
            <a:r>
              <a:rPr lang="pt-BR" sz="3600" b="1" dirty="0"/>
              <a:t> </a:t>
            </a:r>
            <a:r>
              <a:rPr lang="pt-BR" sz="3600" b="1" dirty="0" err="1"/>
              <a:t>programmazione</a:t>
            </a:r>
            <a:r>
              <a:rPr lang="pt-BR" sz="3600" b="1" dirty="0"/>
              <a:t> 21-27</a:t>
            </a:r>
            <a:r>
              <a:rPr lang="pt-BR" sz="3600" dirty="0"/>
              <a:t>: </a:t>
            </a:r>
            <a:r>
              <a:rPr lang="pt-BR" sz="3600" dirty="0" err="1"/>
              <a:t>focus</a:t>
            </a:r>
            <a:r>
              <a:rPr lang="pt-BR" sz="3600" dirty="0"/>
              <a:t> sui </a:t>
            </a:r>
            <a:r>
              <a:rPr lang="pt-BR" sz="3600" dirty="0" err="1"/>
              <a:t>programmi</a:t>
            </a:r>
            <a:r>
              <a:rPr lang="pt-BR" sz="3600" dirty="0"/>
              <a:t> </a:t>
            </a:r>
            <a:r>
              <a:rPr lang="pt-BR" sz="3600" dirty="0" err="1"/>
              <a:t>di</a:t>
            </a:r>
            <a:br>
              <a:rPr lang="pt-BR" sz="3600" dirty="0"/>
            </a:br>
            <a:r>
              <a:rPr lang="pt-BR" sz="3600" dirty="0" err="1"/>
              <a:t>potenziale</a:t>
            </a:r>
            <a:r>
              <a:rPr lang="pt-BR" sz="3600" dirty="0"/>
              <a:t> interesse per </a:t>
            </a:r>
            <a:r>
              <a:rPr lang="pt-BR" sz="3600" dirty="0" err="1"/>
              <a:t>i</a:t>
            </a:r>
            <a:r>
              <a:rPr lang="pt-BR" sz="3600" dirty="0"/>
              <a:t> Comuni</a:t>
            </a:r>
            <a:endParaRPr lang="pt-IT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699DCC-82D8-DA78-F3CC-FC68B03F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108" y="4347203"/>
            <a:ext cx="5555624" cy="2063925"/>
          </a:xfrm>
        </p:spPr>
        <p:txBody>
          <a:bodyPr anchor="b">
            <a:normAutofit/>
          </a:bodyPr>
          <a:lstStyle/>
          <a:p>
            <a:pPr algn="l"/>
            <a:r>
              <a:rPr lang="pt-IT" dirty="0"/>
              <a:t>Marta Ferrantelli</a:t>
            </a: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0C875-99DD-DE40-0B13-08B1DE4778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44" r="31772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BC9C4D0-1BBA-C42A-5D76-1A164AB00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9" y="406559"/>
            <a:ext cx="1517403" cy="1049537"/>
          </a:xfrm>
          <a:prstGeom prst="rect">
            <a:avLst/>
          </a:prstGeom>
        </p:spPr>
      </p:pic>
      <p:pic>
        <p:nvPicPr>
          <p:cNvPr id="8" name="Imagem 7" descr="Uma imagem contendo Forma&#10;&#10;Descrição gerada automaticamente">
            <a:extLst>
              <a:ext uri="{FF2B5EF4-FFF2-40B4-BE49-F238E27FC236}">
                <a16:creationId xmlns:a16="http://schemas.microsoft.com/office/drawing/2014/main" id="{42105903-70E2-C362-E27B-4858DF371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988" y="566012"/>
            <a:ext cx="976117" cy="9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76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8B0FC5-2894-77E3-3455-26F434169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B645D3-580E-4657-9154-484648880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22269" y="-284218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7870DA4-44E8-43FB-940A-4AF97669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D25D9E9-1FF0-27A7-68CA-A8BF2BFD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8906"/>
            <a:ext cx="4712534" cy="55160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chemeClr val="tx2"/>
                </a:solidFill>
              </a:rPr>
              <a:t>Come si cercano i fondi che possono interessarci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0F6884-25C2-E636-140E-ACA5E31AD79F}"/>
              </a:ext>
            </a:extLst>
          </p:cNvPr>
          <p:cNvSpPr txBox="1"/>
          <p:nvPr/>
        </p:nvSpPr>
        <p:spPr>
          <a:xfrm>
            <a:off x="5388459" y="728906"/>
            <a:ext cx="5813687" cy="554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400"/>
              </a:spcBef>
              <a:spcAft>
                <a:spcPts val="400"/>
              </a:spcAft>
              <a:buClr>
                <a:schemeClr val="bg1"/>
              </a:buClr>
              <a:buSzPct val="75000"/>
            </a:pPr>
            <a:r>
              <a:rPr lang="en-US" sz="2000" b="1" i="0" u="none" strike="noStrike" dirty="0">
                <a:solidFill>
                  <a:schemeClr val="tx2"/>
                </a:solidFill>
                <a:effectLst/>
              </a:rPr>
              <a:t>Horizon Europe</a:t>
            </a:r>
            <a:endParaRPr lang="en-US" sz="2000" b="1" dirty="0">
              <a:solidFill>
                <a:schemeClr val="tx2"/>
              </a:solidFill>
              <a:effectLst/>
            </a:endParaRPr>
          </a:p>
          <a:p>
            <a:pPr marL="228600" indent="-228600"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Focus: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Ricerca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Innovazione</a:t>
            </a:r>
            <a:endParaRPr lang="en-US" b="1" dirty="0">
              <a:solidFill>
                <a:schemeClr val="tx2"/>
              </a:solidFill>
              <a:effectLst/>
            </a:endParaRPr>
          </a:p>
          <a:p>
            <a:pPr marL="228600" indent="-228600" fontAlgn="base">
              <a:spcBef>
                <a:spcPts val="1200"/>
              </a:spcBef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Obiettivi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Horizon Europe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è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il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programma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punta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dell’UE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sostenere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la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ricerca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scientifica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, lo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sviluppo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tecnologico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l’innovazione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 Mira a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rafforzare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la leadership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europea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in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settori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chiave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come la salute,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l’ambiente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l’intelligenza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artificiale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la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digitalizzazione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Dotazione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finanziaria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Oltre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95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miliardi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euro (2021-2027).</a:t>
            </a:r>
          </a:p>
          <a:p>
            <a:pPr marL="228600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Tipologie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finanziati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endParaRPr lang="en-US" b="0" i="0" u="none" strike="noStrike" dirty="0">
              <a:solidFill>
                <a:schemeClr val="tx2"/>
              </a:solidFill>
              <a:effectLst/>
            </a:endParaRP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ricerca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collaborativa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Iniziative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trasferimento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tecnologico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affrontare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sfide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globali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(salute,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energia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pulita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cambiamento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climatico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).</a:t>
            </a: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Ricerca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fondamentale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applicata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indent="-228600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Esempio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sviluppo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tecnologie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la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transizione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energetica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B19BD12-FACA-60B1-596C-83ABFE06D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BB9A00F4-6C49-5DA3-4763-FE64D4BAA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0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7328FB-8861-2FBF-C131-E0634F444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B645D3-580E-4657-9154-484648880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22269" y="-284218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7870DA4-44E8-43FB-940A-4AF97669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925D999-87F3-D062-EE67-598DA8DA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8906"/>
            <a:ext cx="4712534" cy="55160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chemeClr val="tx2"/>
                </a:solidFill>
              </a:rPr>
              <a:t>Come si cercano i fondi che possono interessarci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6F352C-748C-57D0-1DEB-D2ABDA70098F}"/>
              </a:ext>
            </a:extLst>
          </p:cNvPr>
          <p:cNvSpPr txBox="1"/>
          <p:nvPr/>
        </p:nvSpPr>
        <p:spPr>
          <a:xfrm>
            <a:off x="5388459" y="728906"/>
            <a:ext cx="5813687" cy="554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400"/>
              </a:spcBef>
              <a:spcAft>
                <a:spcPts val="400"/>
              </a:spcAft>
              <a:buClr>
                <a:schemeClr val="bg1"/>
              </a:buClr>
              <a:buSzPct val="75000"/>
            </a:pPr>
            <a:r>
              <a:rPr lang="en-US" sz="2000" b="1" i="0" u="none" strike="noStrike" dirty="0">
                <a:solidFill>
                  <a:schemeClr val="tx2"/>
                </a:solidFill>
                <a:effectLst/>
              </a:rPr>
              <a:t>Erasmus+</a:t>
            </a:r>
            <a:endParaRPr lang="en-US" sz="2000" b="1" dirty="0">
              <a:solidFill>
                <a:schemeClr val="tx2"/>
              </a:solidFill>
              <a:effectLst/>
            </a:endParaRPr>
          </a:p>
          <a:p>
            <a:pPr marL="228600" indent="-228600"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Focus: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Istruzione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,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Formazione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,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Gioventù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e Sport</a:t>
            </a:r>
            <a:endParaRPr lang="en-US" b="1" dirty="0">
              <a:solidFill>
                <a:schemeClr val="tx2"/>
              </a:solidFill>
              <a:effectLst/>
            </a:endParaRPr>
          </a:p>
          <a:p>
            <a:pPr marL="228600" indent="-228600" fontAlgn="base">
              <a:spcBef>
                <a:spcPts val="1200"/>
              </a:spcBef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Obiettivi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Erasmus+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mira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a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promuovere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l’apprendimento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, la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mobilità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internazionale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, la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cooperazione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tra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istituzioni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educative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l’inclusione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sociale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attraverso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lo sport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l’educazione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Dotazione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finanziaria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Circa 26,2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miliardi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euro (2021-2027).</a:t>
            </a:r>
          </a:p>
          <a:p>
            <a:pPr marL="228600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Tipologie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finanziati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endParaRPr lang="en-US" b="0" i="0" u="none" strike="noStrike" dirty="0">
              <a:solidFill>
                <a:schemeClr val="tx2"/>
              </a:solidFill>
              <a:effectLst/>
            </a:endParaRP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Mobilità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studentesca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professionale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(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scambi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culturali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accademici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).</a:t>
            </a: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Partenariati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strategici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tra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scuole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università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imprese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Sviluppo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competenze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chiave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il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mercato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del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lavoro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Iniziative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sportive per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l’inclusione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il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benessere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indent="-228600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Esempio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Programmi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scambio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internazionale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studenti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universitari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o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formazione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insegnanti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40F898A-50CC-507D-B74D-B88B00292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23BE5B87-1F55-48F2-6DC3-17473CDD7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2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0BA914-C7EA-DE93-62E4-99EE0929B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B645D3-580E-4657-9154-484648880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22269" y="-284218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7870DA4-44E8-43FB-940A-4AF97669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9CF5BB4-7B35-4781-AFE2-81B835B7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8906"/>
            <a:ext cx="4712534" cy="55160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chemeClr val="tx2"/>
                </a:solidFill>
              </a:rPr>
              <a:t>Come si cercano i fondi che possono interessarci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115D439-FFED-450C-DDB7-0F2DEAEBEACF}"/>
              </a:ext>
            </a:extLst>
          </p:cNvPr>
          <p:cNvSpPr txBox="1"/>
          <p:nvPr/>
        </p:nvSpPr>
        <p:spPr>
          <a:xfrm>
            <a:off x="5388459" y="728906"/>
            <a:ext cx="5813687" cy="554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400"/>
              </a:spcBef>
              <a:spcAft>
                <a:spcPts val="400"/>
              </a:spcAft>
              <a:buClr>
                <a:schemeClr val="bg1"/>
              </a:buClr>
              <a:buSzPct val="75000"/>
            </a:pPr>
            <a:r>
              <a:rPr lang="en-US" sz="2000" b="1" i="0" u="none" strike="noStrike" dirty="0">
                <a:solidFill>
                  <a:schemeClr val="tx2"/>
                </a:solidFill>
                <a:effectLst/>
              </a:rPr>
              <a:t>CERV (Citizens, Equality, Rights and Values)</a:t>
            </a:r>
            <a:endParaRPr lang="en-US" sz="2000" b="1" dirty="0">
              <a:solidFill>
                <a:schemeClr val="tx2"/>
              </a:solidFill>
              <a:effectLst/>
            </a:endParaRPr>
          </a:p>
          <a:p>
            <a:pPr marL="228600" indent="-228600"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sz="1700" b="1" i="0" u="none" strike="noStrike" dirty="0">
                <a:solidFill>
                  <a:schemeClr val="tx2"/>
                </a:solidFill>
                <a:effectLst/>
              </a:rPr>
              <a:t>Focus: </a:t>
            </a:r>
            <a:r>
              <a:rPr lang="en-US" sz="1700" b="1" i="0" u="none" strike="noStrike" dirty="0" err="1">
                <a:solidFill>
                  <a:schemeClr val="tx2"/>
                </a:solidFill>
                <a:effectLst/>
              </a:rPr>
              <a:t>Diritti</a:t>
            </a:r>
            <a:r>
              <a:rPr lang="en-US" sz="1700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1" i="0" u="none" strike="noStrike" dirty="0" err="1">
                <a:solidFill>
                  <a:schemeClr val="tx2"/>
                </a:solidFill>
                <a:effectLst/>
              </a:rPr>
              <a:t>fondamentali</a:t>
            </a:r>
            <a:r>
              <a:rPr lang="en-US" sz="1700" b="1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sz="1700" b="1" i="0" u="none" strike="noStrike" dirty="0" err="1">
                <a:solidFill>
                  <a:schemeClr val="tx2"/>
                </a:solidFill>
                <a:effectLst/>
              </a:rPr>
              <a:t>partecipazione</a:t>
            </a:r>
            <a:r>
              <a:rPr lang="en-US" sz="1700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1" i="0" u="none" strike="noStrike" dirty="0" err="1">
                <a:solidFill>
                  <a:schemeClr val="tx2"/>
                </a:solidFill>
                <a:effectLst/>
              </a:rPr>
              <a:t>civica</a:t>
            </a:r>
            <a:endParaRPr lang="en-US" sz="1700" b="1" dirty="0">
              <a:solidFill>
                <a:schemeClr val="tx2"/>
              </a:solidFill>
              <a:effectLst/>
            </a:endParaRPr>
          </a:p>
          <a:p>
            <a:pPr marL="228600" indent="-228600" fontAlgn="base">
              <a:spcBef>
                <a:spcPts val="1200"/>
              </a:spcBef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sz="1700" b="1" i="0" u="none" strike="noStrike" dirty="0" err="1">
                <a:solidFill>
                  <a:schemeClr val="tx2"/>
                </a:solidFill>
                <a:effectLst/>
              </a:rPr>
              <a:t>Obiettivi</a:t>
            </a:r>
            <a:r>
              <a:rPr lang="en-US" sz="1700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CERV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promuove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i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diritti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fondamentali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, la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democrazia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e la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partecipazione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dei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cittadini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alla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vita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pubblica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. Mira a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combattere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la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discriminazione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rafforzare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l’uguaglianza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genere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l’inclusione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sociale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sz="1700" b="1" i="0" u="none" strike="noStrike" dirty="0" err="1">
                <a:solidFill>
                  <a:schemeClr val="tx2"/>
                </a:solidFill>
                <a:effectLst/>
              </a:rPr>
              <a:t>Dotazione</a:t>
            </a:r>
            <a:r>
              <a:rPr lang="en-US" sz="1700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1" i="0" u="none" strike="noStrike" dirty="0" err="1">
                <a:solidFill>
                  <a:schemeClr val="tx2"/>
                </a:solidFill>
                <a:effectLst/>
              </a:rPr>
              <a:t>finanziaria</a:t>
            </a:r>
            <a:r>
              <a:rPr lang="en-US" sz="1700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Circa 1,5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miliardi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di euro (2021-2027).</a:t>
            </a:r>
          </a:p>
          <a:p>
            <a:pPr marL="228600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sz="1700" b="1" i="0" u="none" strike="noStrike" dirty="0" err="1">
                <a:solidFill>
                  <a:schemeClr val="tx2"/>
                </a:solidFill>
                <a:effectLst/>
              </a:rPr>
              <a:t>Tipologie</a:t>
            </a:r>
            <a:r>
              <a:rPr lang="en-US" sz="1700" b="1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sz="1700" b="1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sz="1700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1" i="0" u="none" strike="noStrike" dirty="0" err="1">
                <a:solidFill>
                  <a:schemeClr val="tx2"/>
                </a:solidFill>
                <a:effectLst/>
              </a:rPr>
              <a:t>finanziati</a:t>
            </a:r>
            <a:r>
              <a:rPr lang="en-US" sz="1700" b="1" i="0" u="none" strike="noStrike" dirty="0">
                <a:solidFill>
                  <a:schemeClr val="tx2"/>
                </a:solidFill>
                <a:effectLst/>
              </a:rPr>
              <a:t>:</a:t>
            </a:r>
            <a:endParaRPr lang="en-US" sz="1700" b="0" i="0" u="none" strike="noStrike" dirty="0">
              <a:solidFill>
                <a:schemeClr val="tx2"/>
              </a:solidFill>
              <a:effectLst/>
            </a:endParaRP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Promozione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dell'uguaglianza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genere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dei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diritti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delle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minoranze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sensibilizzazione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sui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diritti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fondamentali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sulla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democrazia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Supporto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a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iniziative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contro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l’odio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e la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discriminazione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indent="-228600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sz="1700" b="1" i="0" u="none" strike="noStrike" dirty="0" err="1">
                <a:solidFill>
                  <a:schemeClr val="tx2"/>
                </a:solidFill>
                <a:effectLst/>
              </a:rPr>
              <a:t>Esempio</a:t>
            </a:r>
            <a:r>
              <a:rPr lang="en-US" sz="1700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Campagne educative per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combattere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l’omofobia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o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programmi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per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migliorare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la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partecipazione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delle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donne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nel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mercato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 del </a:t>
            </a:r>
            <a:r>
              <a:rPr lang="en-US" sz="1700" b="0" i="0" u="none" strike="noStrike" dirty="0" err="1">
                <a:solidFill>
                  <a:schemeClr val="tx2"/>
                </a:solidFill>
                <a:effectLst/>
              </a:rPr>
              <a:t>lavoro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</a:rPr>
              <a:t>.</a:t>
            </a:r>
            <a:endParaRPr lang="en-US" sz="1700" dirty="0">
              <a:solidFill>
                <a:schemeClr val="tx2"/>
              </a:solidFill>
            </a:endParaRPr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A6611659-FAD6-6974-2A6D-C757B6DD6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53C453B-081A-A6AD-A4A2-287C39EDE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8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5637-569B-3F84-6C7D-15AD2AC4B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B645D3-580E-4657-9154-484648880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22269" y="-284218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7870DA4-44E8-43FB-940A-4AF97669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5E6CD28-0B89-6367-2200-71C073BC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8906"/>
            <a:ext cx="4712534" cy="55160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chemeClr val="tx2"/>
                </a:solidFill>
              </a:rPr>
              <a:t>Come si cercano i fondi che possono interessarci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356E30-0E3A-F25F-4D73-51C47396543D}"/>
              </a:ext>
            </a:extLst>
          </p:cNvPr>
          <p:cNvSpPr txBox="1"/>
          <p:nvPr/>
        </p:nvSpPr>
        <p:spPr>
          <a:xfrm>
            <a:off x="5388459" y="728906"/>
            <a:ext cx="5813687" cy="554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400"/>
              </a:spcBef>
              <a:spcAft>
                <a:spcPts val="400"/>
              </a:spcAft>
              <a:buClr>
                <a:schemeClr val="bg1"/>
              </a:buClr>
              <a:buSzPct val="75000"/>
            </a:pPr>
            <a:r>
              <a:rPr lang="en-US" sz="2000" b="1" i="0" u="none" strike="noStrike" dirty="0">
                <a:solidFill>
                  <a:schemeClr val="tx2"/>
                </a:solidFill>
                <a:effectLst/>
              </a:rPr>
              <a:t>LIFE</a:t>
            </a:r>
            <a:endParaRPr lang="en-US" sz="2000" b="1" dirty="0">
              <a:solidFill>
                <a:schemeClr val="tx2"/>
              </a:solidFill>
              <a:effectLst/>
            </a:endParaRPr>
          </a:p>
          <a:p>
            <a:pPr marL="228600" indent="-228600"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Focus: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Ambiente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e Azione per il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Clima</a:t>
            </a:r>
            <a:endParaRPr lang="en-US" b="1" dirty="0">
              <a:solidFill>
                <a:schemeClr val="tx2"/>
              </a:solidFill>
              <a:effectLst/>
            </a:endParaRPr>
          </a:p>
          <a:p>
            <a:pPr marL="228600" indent="-228600" fontAlgn="base">
              <a:spcBef>
                <a:spcPts val="1200"/>
              </a:spcBef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Obiettivi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Il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programma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LIFE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sostiene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che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contribuiscono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alla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transizione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ecologica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alla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protezione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dell’ambiente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È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un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pilastro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fondamentale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del Green Deal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Europeo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Dotazione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finanziaria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Circa 5,4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miliardi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euro (2021-2027).</a:t>
            </a:r>
          </a:p>
          <a:p>
            <a:pPr marL="228600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Tipologie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finanziati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endParaRPr lang="en-US" b="0" i="0" u="none" strike="noStrike" dirty="0">
              <a:solidFill>
                <a:schemeClr val="tx2"/>
              </a:solidFill>
              <a:effectLst/>
            </a:endParaRP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la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conservazione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della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biodiversità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Azioni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ridurre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le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emissioni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CO2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migliorare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l’efficienza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energetica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Innovazioni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la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gestione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sostenibile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delle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risorse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naturali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indent="-228600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Esempio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Creazione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habitat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protetti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specie in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pericolo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o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programmi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promuovere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l’uso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energie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rinnovabili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C321289-D6E6-DA9A-8AFC-0D3E83852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8E9CA280-D65F-A106-2DE9-AE10AA103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5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4C9D53-A0C9-77A9-CF4E-0D65FBFD2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B645D3-580E-4657-9154-484648880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22269" y="-284218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7870DA4-44E8-43FB-940A-4AF97669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9149A42-112B-3E62-DBF9-BC46A2F5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8906"/>
            <a:ext cx="4712534" cy="55160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chemeClr val="tx2"/>
                </a:solidFill>
              </a:rPr>
              <a:t>Come si cercano i fondi che possono interessarci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45D054E-DAC9-A961-7D17-7E51A68B5662}"/>
              </a:ext>
            </a:extLst>
          </p:cNvPr>
          <p:cNvSpPr txBox="1"/>
          <p:nvPr/>
        </p:nvSpPr>
        <p:spPr>
          <a:xfrm>
            <a:off x="5388459" y="728906"/>
            <a:ext cx="5813687" cy="554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400"/>
              </a:spcBef>
              <a:spcAft>
                <a:spcPts val="400"/>
              </a:spcAft>
              <a:buClr>
                <a:schemeClr val="bg1"/>
              </a:buClr>
              <a:buSzPct val="75000"/>
            </a:pPr>
            <a:r>
              <a:rPr lang="en-US" sz="2000" b="1" i="0" u="none" strike="noStrike" dirty="0">
                <a:solidFill>
                  <a:schemeClr val="tx2"/>
                </a:solidFill>
                <a:effectLst/>
              </a:rPr>
              <a:t>URBACT</a:t>
            </a:r>
            <a:endParaRPr lang="en-US" sz="2000" b="1" dirty="0">
              <a:solidFill>
                <a:schemeClr val="tx2"/>
              </a:solidFill>
              <a:effectLst/>
            </a:endParaRPr>
          </a:p>
          <a:p>
            <a:pPr marL="228600" indent="-228600"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Focus: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Sviluppo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Urbano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Sostenibile</a:t>
            </a:r>
            <a:endParaRPr lang="en-US" b="1" dirty="0">
              <a:solidFill>
                <a:schemeClr val="tx2"/>
              </a:solidFill>
              <a:effectLst/>
            </a:endParaRPr>
          </a:p>
          <a:p>
            <a:pPr marL="228600" indent="-228600" fontAlgn="base">
              <a:spcBef>
                <a:spcPts val="1200"/>
              </a:spcBef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Obiettivi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URBACT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mira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a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migliorare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la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capacità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delle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città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pianificare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gestire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lo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sviluppo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urbano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in modo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sostenibile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inclusivo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promuovendo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la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collaborazione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transnazionale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Dotazione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finanziaria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Parte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del Fondo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Europeo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lo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Sviluppo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Regionale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(FESR), con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risorse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dedicate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alla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cooperazione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urbana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Tipologie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finanziati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endParaRPr lang="en-US" b="0" i="0" u="none" strike="noStrike" dirty="0">
              <a:solidFill>
                <a:schemeClr val="tx2"/>
              </a:solidFill>
              <a:effectLst/>
            </a:endParaRP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Reti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cooperazione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tra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città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europee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condividere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buone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pratiche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innovazione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urbana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in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settori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come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mobilità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inclusione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sostenibilità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indent="-228600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Esempio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Implementazione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strategie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ridurre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il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traffico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urbano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o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rigenerare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quartieri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degradati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0A80D8A-64EA-CD7A-1A34-A2AE73641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A861EC57-3F01-1D88-4C6E-55A5D330F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3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58E5A-5413-3710-C7CC-B8DD6F95E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B645D3-580E-4657-9154-484648880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22269" y="-284218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7870DA4-44E8-43FB-940A-4AF97669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C15D86C-782E-3DE5-FBD1-6CCAD9B3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8906"/>
            <a:ext cx="4712534" cy="55160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chemeClr val="tx2"/>
                </a:solidFill>
              </a:rPr>
              <a:t>Come si cercano i fondi che possono interessarci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5C1314D-958F-9FF3-25CE-EBF1225F9A3E}"/>
              </a:ext>
            </a:extLst>
          </p:cNvPr>
          <p:cNvSpPr txBox="1"/>
          <p:nvPr/>
        </p:nvSpPr>
        <p:spPr>
          <a:xfrm>
            <a:off x="5388459" y="728906"/>
            <a:ext cx="5813687" cy="554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400"/>
              </a:spcBef>
              <a:spcAft>
                <a:spcPts val="400"/>
              </a:spcAft>
              <a:buClr>
                <a:schemeClr val="bg1"/>
              </a:buClr>
              <a:buSzPct val="75000"/>
            </a:pPr>
            <a:r>
              <a:rPr lang="en-US" sz="2000" b="1" i="0" u="none" strike="noStrike" dirty="0">
                <a:solidFill>
                  <a:schemeClr val="tx2"/>
                </a:solidFill>
                <a:effectLst/>
              </a:rPr>
              <a:t>Creative Europe</a:t>
            </a:r>
            <a:endParaRPr lang="en-US" sz="2000" b="1" dirty="0">
              <a:solidFill>
                <a:schemeClr val="tx2"/>
              </a:solidFill>
              <a:effectLst/>
            </a:endParaRPr>
          </a:p>
          <a:p>
            <a:pPr marL="228600" indent="-228600"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Focus: Cultura e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Settori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Creativi</a:t>
            </a:r>
            <a:endParaRPr lang="en-US" b="1" dirty="0">
              <a:solidFill>
                <a:schemeClr val="tx2"/>
              </a:solidFill>
              <a:effectLst/>
            </a:endParaRPr>
          </a:p>
          <a:p>
            <a:pPr marL="228600" indent="-228600" fontAlgn="base">
              <a:spcBef>
                <a:spcPts val="1200"/>
              </a:spcBef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Obiettivi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Creative Europe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sostiene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settori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culturali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creativi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europei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rafforzando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la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competitività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delle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industrie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culturali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promuovendo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la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diversità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culturale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linguistica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Dotazione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finanziaria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Circa 2,44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miliardi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euro (2021-2027).</a:t>
            </a:r>
          </a:p>
          <a:p>
            <a:pPr marL="228600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Tipologie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finanziati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endParaRPr lang="en-US" b="0" i="0" u="none" strike="noStrike" dirty="0">
              <a:solidFill>
                <a:schemeClr val="tx2"/>
              </a:solidFill>
              <a:effectLst/>
            </a:endParaRP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Produzioni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audiovisive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, come film,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documentari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serie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TV.</a:t>
            </a: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Programmi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cooperazione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culturale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transnazionale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Digitalizzazione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del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patrimonio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culturale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indent="-228600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Esempio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Cofinanziamento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festival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cinematografici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o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conservazione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digitale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archivi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storici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10A61EF-6DF4-F225-64C4-72F14348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80E89640-0C61-07EE-4A28-7C19ECF8A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68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474374-7CB9-66AE-6F61-35C764B2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B645D3-580E-4657-9154-484648880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22269" y="-284218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7870DA4-44E8-43FB-940A-4AF97669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5957CB1-DB2F-3F53-BC1D-3BC1D945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8906"/>
            <a:ext cx="4712534" cy="55160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chemeClr val="tx2"/>
                </a:solidFill>
              </a:rPr>
              <a:t>Come si cercano i fondi che possono interessarci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BBA5B1-5940-69DA-3714-ABB94C3912D9}"/>
              </a:ext>
            </a:extLst>
          </p:cNvPr>
          <p:cNvSpPr txBox="1"/>
          <p:nvPr/>
        </p:nvSpPr>
        <p:spPr>
          <a:xfrm>
            <a:off x="5388459" y="728906"/>
            <a:ext cx="5813687" cy="554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400"/>
              </a:spcBef>
              <a:spcAft>
                <a:spcPts val="400"/>
              </a:spcAft>
              <a:buClr>
                <a:schemeClr val="bg1"/>
              </a:buClr>
              <a:buSzPct val="75000"/>
            </a:pPr>
            <a:r>
              <a:rPr lang="en-US" sz="2000" b="1" i="0" u="none" strike="noStrike" dirty="0">
                <a:solidFill>
                  <a:schemeClr val="tx2"/>
                </a:solidFill>
                <a:effectLst/>
              </a:rPr>
              <a:t>Europa </a:t>
            </a:r>
            <a:r>
              <a:rPr lang="en-US" sz="2000" b="1" i="0" u="none" strike="noStrike" dirty="0" err="1">
                <a:solidFill>
                  <a:schemeClr val="tx2"/>
                </a:solidFill>
                <a:effectLst/>
              </a:rPr>
              <a:t>Digitale</a:t>
            </a:r>
            <a:endParaRPr lang="en-US" sz="2000" b="1" dirty="0">
              <a:solidFill>
                <a:schemeClr val="tx2"/>
              </a:solidFill>
              <a:effectLst/>
            </a:endParaRPr>
          </a:p>
          <a:p>
            <a:pPr marL="228600" indent="-228600"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Focus: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Digitalizzazione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Tecnologie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Emergenti</a:t>
            </a:r>
            <a:endParaRPr lang="en-US" b="1" dirty="0">
              <a:solidFill>
                <a:schemeClr val="tx2"/>
              </a:solidFill>
              <a:effectLst/>
            </a:endParaRPr>
          </a:p>
          <a:p>
            <a:pPr marL="228600" indent="-228600" fontAlgn="base">
              <a:spcBef>
                <a:spcPts val="1200"/>
              </a:spcBef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Obiettivi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Questo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programma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promuove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lo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sviluppo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delle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competenze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digitali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l’adozione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tecnologie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innovative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l’infrastruttura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digitale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avanzata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nell’UE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Dotazione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finanziaria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Circa 7,6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miliardi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euro (2021-2027).</a:t>
            </a:r>
          </a:p>
          <a:p>
            <a:pPr marL="228600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Tipologie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finanziati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endParaRPr lang="en-US" b="0" i="0" u="none" strike="noStrike" dirty="0">
              <a:solidFill>
                <a:schemeClr val="tx2"/>
              </a:solidFill>
              <a:effectLst/>
            </a:endParaRP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Creazione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infrastrutture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digitali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sicure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Sviluppo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dell’intelligenza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artificiale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delle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tecnologie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cloud.</a:t>
            </a:r>
          </a:p>
          <a:p>
            <a:pPr marL="228600" lvl="1" indent="-228600" fontAlgn="base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formazione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migliorare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le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competenze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digitali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dei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cittadini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indent="-228600"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Esempio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Implementazione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reti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5G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nelle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aree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rurali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o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formazione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giovani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su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tecnologie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machine learning.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3E5EFE5-86A3-BEA2-E9D5-FD6865148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797A2A77-98F8-BA3A-BB1D-F995F3BCB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06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372C28-EFE5-DADE-96A7-844F55F0B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B645D3-580E-4657-9154-484648880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22269" y="-284218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7870DA4-44E8-43FB-940A-4AF97669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77B4F55-BA1A-EBA0-D6BC-48F95B4FE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8906"/>
            <a:ext cx="4712534" cy="55160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chemeClr val="tx2"/>
                </a:solidFill>
              </a:rPr>
              <a:t>Come si cercano i fondi che possono interessarci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0E9EC67-F3F4-C231-3574-0C743AD770CD}"/>
              </a:ext>
            </a:extLst>
          </p:cNvPr>
          <p:cNvSpPr txBox="1"/>
          <p:nvPr/>
        </p:nvSpPr>
        <p:spPr>
          <a:xfrm>
            <a:off x="5388459" y="728906"/>
            <a:ext cx="5813687" cy="554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1400"/>
              </a:spcBef>
              <a:spcAft>
                <a:spcPts val="400"/>
              </a:spcAft>
              <a:buClr>
                <a:schemeClr val="bg1"/>
              </a:buClr>
              <a:buSzPct val="75000"/>
            </a:pPr>
            <a:r>
              <a:rPr lang="en-US" sz="2000" b="1" i="0" u="none" strike="noStrike" dirty="0">
                <a:solidFill>
                  <a:schemeClr val="tx2"/>
                </a:solidFill>
                <a:effectLst/>
              </a:rPr>
              <a:t>Europa per </a:t>
            </a:r>
            <a:r>
              <a:rPr lang="en-US" sz="2000" b="1" i="0" u="none" strike="noStrike" dirty="0" err="1">
                <a:solidFill>
                  <a:schemeClr val="tx2"/>
                </a:solidFill>
                <a:effectLst/>
              </a:rPr>
              <a:t>i</a:t>
            </a:r>
            <a:r>
              <a:rPr lang="en-US" sz="2000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1" i="0" u="none" strike="noStrike" dirty="0" err="1">
                <a:solidFill>
                  <a:schemeClr val="tx2"/>
                </a:solidFill>
                <a:effectLst/>
              </a:rPr>
              <a:t>Cittadini</a:t>
            </a:r>
            <a:endParaRPr lang="en-US" sz="2000" b="1" dirty="0">
              <a:solidFill>
                <a:schemeClr val="tx2"/>
              </a:solidFill>
              <a:effectLst/>
            </a:endParaRP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Focus: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Partecipazione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Civica e Memoria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Storica</a:t>
            </a:r>
            <a:endParaRPr lang="en-US" b="1" dirty="0">
              <a:solidFill>
                <a:schemeClr val="tx2"/>
              </a:solidFill>
              <a:effectLst/>
            </a:endParaRPr>
          </a:p>
          <a:p>
            <a:pPr marL="228600" indent="-228600" fontAlgn="base"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Obiettivi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Questo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programma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sostiene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iniziative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che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rafforzano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il senso di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appartenenza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all’UE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favorendo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il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dialogo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interculturale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la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comprensione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reciproca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tra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cittadini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indent="-228600" fontAlgn="base">
              <a:lnSpc>
                <a:spcPct val="110000"/>
              </a:lnSpc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Dotazione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finanziaria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Circa 200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milioni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di euro (2021-2027).</a:t>
            </a:r>
          </a:p>
          <a:p>
            <a:pPr marL="228600" indent="-228600" fontAlgn="base">
              <a:lnSpc>
                <a:spcPct val="110000"/>
              </a:lnSpc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Tipologie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di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finanziati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endParaRPr lang="en-US" b="0" i="0" u="none" strike="noStrike" dirty="0">
              <a:solidFill>
                <a:schemeClr val="tx2"/>
              </a:solidFill>
              <a:effectLst/>
            </a:endParaRPr>
          </a:p>
          <a:p>
            <a:pPr marL="228600" lvl="1" indent="-228600" fontAlgn="base">
              <a:lnSpc>
                <a:spcPct val="110000"/>
              </a:lnSpc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Eventi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e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attività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sensibilizzare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cittadini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sulle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politiche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dell’UE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lvl="1" indent="-228600" fontAlgn="base">
              <a:lnSpc>
                <a:spcPct val="110000"/>
              </a:lnSpc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commemorare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eventi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storici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significativi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l’Europa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228600" indent="-228600">
              <a:lnSpc>
                <a:spcPct val="110000"/>
              </a:lnSpc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Esempio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: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Gemellaggi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tra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città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europee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o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progetti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per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promuovere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la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memoria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dell’Olocausto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AC93BF6-C0EB-4647-4CD1-BF710693B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019620E9-ACB3-D41D-8814-C812EFB1F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71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CA6528-AC84-2CDC-E963-AA68EF5D3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94DE37E-17D7-D7E8-A027-BFC37B0B98E9}"/>
              </a:ext>
            </a:extLst>
          </p:cNvPr>
          <p:cNvSpPr/>
          <p:nvPr/>
        </p:nvSpPr>
        <p:spPr>
          <a:xfrm>
            <a:off x="0" y="1383784"/>
            <a:ext cx="12192000" cy="547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I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192462-EA4B-B480-608E-C868D6D3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71" y="127043"/>
            <a:ext cx="10722932" cy="1325563"/>
          </a:xfrm>
        </p:spPr>
        <p:txBody>
          <a:bodyPr/>
          <a:lstStyle/>
          <a:p>
            <a:r>
              <a:rPr lang="pt-BR" b="1" dirty="0" err="1"/>
              <a:t>Agenzie</a:t>
            </a:r>
            <a:r>
              <a:rPr lang="pt-BR" b="1" dirty="0"/>
              <a:t> </a:t>
            </a:r>
            <a:r>
              <a:rPr lang="pt-BR" b="1" dirty="0" err="1"/>
              <a:t>esecutive</a:t>
            </a:r>
            <a:r>
              <a:rPr lang="pt-BR" b="1" dirty="0"/>
              <a:t> 2021 - 2027</a:t>
            </a:r>
            <a:endParaRPr lang="pt-BR" dirty="0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A4C243D-5162-F687-2FEF-E97BD7D51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0331C117-2786-FD50-D9C6-A134D4BD9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E3DC320-4444-B52C-22B4-E0145ABB2B72}"/>
              </a:ext>
            </a:extLst>
          </p:cNvPr>
          <p:cNvSpPr txBox="1"/>
          <p:nvPr/>
        </p:nvSpPr>
        <p:spPr>
          <a:xfrm>
            <a:off x="956797" y="1566346"/>
            <a:ext cx="9977202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seguenti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agenzie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sono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istituite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decorrere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1°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aprile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2021 fino al 31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dicembre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2028:</a:t>
            </a:r>
          </a:p>
          <a:p>
            <a:pPr rtl="0"/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pt-BR" sz="1400" b="0" dirty="0">
              <a:effectLst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l’Agenzia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esecutiva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europea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clima,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l’infrastruttura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l’ambiente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(CINEA); - </a:t>
            </a:r>
            <a:r>
              <a:rPr lang="pt-BR" sz="18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https://cinea.ec.europa.eu/index_en?prefLang=it</a:t>
            </a:r>
            <a:r>
              <a:rPr lang="pt-BR" sz="1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;</a:t>
            </a:r>
            <a:endParaRPr lang="pt-BR" b="0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l’Agenzia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esecutiva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europea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ricerca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(REA); - </a:t>
            </a:r>
            <a:r>
              <a:rPr lang="pt-BR" sz="18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https://rea.ec.europa.eu/index_en?prefLang=it</a:t>
            </a:r>
            <a:r>
              <a:rPr lang="pt-BR" sz="1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;</a:t>
            </a:r>
            <a:endParaRPr lang="pt-BR" sz="1800" b="0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 fontAlgn="base"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l’Agenzia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esecutiva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Consiglio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europeo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l’innovazione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delle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PMI (EISMEA); - </a:t>
            </a:r>
            <a:r>
              <a:rPr lang="pt-BR" sz="18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https://eismea.ec.europa.eu/index_en</a:t>
            </a:r>
            <a:r>
              <a:rPr lang="pt-BR" sz="1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;</a:t>
            </a:r>
            <a:endParaRPr lang="pt-BR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42900" indent="-342900" rtl="0" fontAlgn="base">
              <a:buFont typeface="+mj-lt"/>
              <a:buAutoNum type="arabicPeriod"/>
            </a:pP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l’Agenzia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esecutiva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europea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l’istruzione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cultura (EACEA); - </a:t>
            </a:r>
            <a:r>
              <a:rPr lang="pt-BR" sz="18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https://www.eacea.ec.europa.eu/index_en?prefLang=it</a:t>
            </a:r>
            <a:r>
              <a:rPr lang="pt-BR" sz="1800" b="0" i="0" u="sng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;</a:t>
            </a:r>
            <a:endParaRPr lang="pt-BR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42900" indent="-342900" rtl="0" fontAlgn="base">
              <a:buFont typeface="+mj-lt"/>
              <a:buAutoNum type="arabicPeriod"/>
            </a:pP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l’Agenzia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esecutiva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Consiglio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europeo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della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ricerca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(ERCEA); - </a:t>
            </a:r>
            <a:r>
              <a:rPr lang="pt-BR" sz="18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https://commission.europa.eu/about/departments-and-executive-agencies/european-research-council-executive-agency-ercea_en</a:t>
            </a:r>
            <a:r>
              <a:rPr lang="pt-BR" sz="1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;</a:t>
            </a:r>
            <a:endParaRPr lang="pt-BR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42900" indent="-342900" rtl="0" fontAlgn="base">
              <a:buFont typeface="+mj-lt"/>
              <a:buAutoNum type="arabicPeriod"/>
            </a:pP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l’Agenzia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esecutiva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Europea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salute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digitale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HaDEA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- </a:t>
            </a:r>
            <a:r>
              <a:rPr lang="pt-BR" sz="18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https://hadea.ec.europa.eu/index_en</a:t>
            </a:r>
            <a:r>
              <a:rPr lang="pt-BR" sz="1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;</a:t>
            </a:r>
            <a:endParaRPr lang="pt-BR" b="0" dirty="0">
              <a:solidFill>
                <a:srgbClr val="0070C0"/>
              </a:solidFill>
              <a:effectLst/>
            </a:endParaRPr>
          </a:p>
          <a:p>
            <a:br>
              <a:rPr lang="pt-BR" dirty="0"/>
            </a:br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pt-IT" sz="20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14FBF2-06AB-51F9-8EE2-7E8878887EC3}"/>
              </a:ext>
            </a:extLst>
          </p:cNvPr>
          <p:cNvSpPr txBox="1"/>
          <p:nvPr/>
        </p:nvSpPr>
        <p:spPr>
          <a:xfrm>
            <a:off x="1353691" y="5846544"/>
            <a:ext cx="7845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L’Agenzia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esecutiva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europea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salute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digitale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è 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istituita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decorrere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dal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16 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febbraio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2021 fino al 31 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dicembre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2028. </a:t>
            </a:r>
            <a:endParaRPr lang="pt-IT" i="1" dirty="0"/>
          </a:p>
        </p:txBody>
      </p:sp>
    </p:spTree>
    <p:extLst>
      <p:ext uri="{BB962C8B-B14F-4D97-AF65-F5344CB8AC3E}">
        <p14:creationId xmlns:p14="http://schemas.microsoft.com/office/powerpoint/2010/main" val="1218590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8A924D-989C-C1F8-BDE4-35D4F3BF5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17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Rectangle 19">
            <a:extLst>
              <a:ext uri="{FF2B5EF4-FFF2-40B4-BE49-F238E27FC236}">
                <a16:creationId xmlns:a16="http://schemas.microsoft.com/office/drawing/2014/main" id="{5B62175A-9061-4508-B024-671E2C3C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Right Triangle 21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23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D7F7755-C305-4B28-8A86-8EA8898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60D805-8418-ED9D-78D7-6B92F2D5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tx2">
                    <a:alpha val="80000"/>
                  </a:schemeClr>
                </a:solidFill>
                <a:latin typeface="+mj-lt"/>
                <a:ea typeface="+mj-ea"/>
                <a:cs typeface="+mj-cs"/>
              </a:rPr>
              <a:t>Punti Nazionali di Contatto (PNC)</a:t>
            </a:r>
            <a:endParaRPr lang="en-US" kern="1200">
              <a:solidFill>
                <a:schemeClr val="tx2">
                  <a:alpha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4D07FB1-31D9-52C7-EAFA-31FDCB37E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3" y="596795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FA481B66-DF18-783B-3FA2-C43F5E364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516" y="6053986"/>
            <a:ext cx="646101" cy="646101"/>
          </a:xfrm>
          <a:prstGeom prst="rect">
            <a:avLst/>
          </a:prstGeom>
        </p:spPr>
      </p:pic>
      <p:graphicFrame>
        <p:nvGraphicFramePr>
          <p:cNvPr id="64" name="CaixaDeTexto 11">
            <a:extLst>
              <a:ext uri="{FF2B5EF4-FFF2-40B4-BE49-F238E27FC236}">
                <a16:creationId xmlns:a16="http://schemas.microsoft.com/office/drawing/2014/main" id="{312F9CFD-EB06-E947-4945-3FF261A9A3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410514"/>
              </p:ext>
            </p:extLst>
          </p:nvPr>
        </p:nvGraphicFramePr>
        <p:xfrm>
          <a:off x="304804" y="2057416"/>
          <a:ext cx="11502135" cy="397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4676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1A217-68B2-A635-2434-F23E0F97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IT" dirty="0"/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7C1FBC-240E-66D1-3246-6995EFAA8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Come si </a:t>
            </a:r>
            <a:r>
              <a:rPr lang="pt-BR" b="1" dirty="0" err="1"/>
              <a:t>distinguono</a:t>
            </a:r>
            <a:r>
              <a:rPr lang="pt-BR" b="1" dirty="0"/>
              <a:t> </a:t>
            </a:r>
            <a:r>
              <a:rPr lang="pt-BR" b="1" dirty="0" err="1"/>
              <a:t>i</a:t>
            </a:r>
            <a:r>
              <a:rPr lang="pt-BR" b="1" dirty="0"/>
              <a:t> </a:t>
            </a:r>
            <a:r>
              <a:rPr lang="pt-BR" b="1" dirty="0" err="1"/>
              <a:t>diversi</a:t>
            </a:r>
            <a:r>
              <a:rPr lang="pt-BR" b="1" dirty="0"/>
              <a:t> </a:t>
            </a:r>
            <a:r>
              <a:rPr lang="pt-BR" b="1" dirty="0" err="1"/>
              <a:t>finanziamenti</a:t>
            </a:r>
            <a:r>
              <a:rPr lang="pt-BR" b="1" dirty="0"/>
              <a:t> </a:t>
            </a:r>
            <a:r>
              <a:rPr lang="pt-BR" b="1" dirty="0" err="1"/>
              <a:t>tra</a:t>
            </a:r>
            <a:r>
              <a:rPr lang="pt-BR" b="1" dirty="0"/>
              <a:t>: </a:t>
            </a:r>
            <a:r>
              <a:rPr lang="pt-BR" dirty="0" err="1"/>
              <a:t>Fondi</a:t>
            </a:r>
            <a:r>
              <a:rPr lang="pt-BR" dirty="0"/>
              <a:t> </a:t>
            </a:r>
            <a:r>
              <a:rPr lang="pt-BR" dirty="0" err="1"/>
              <a:t>Diretti</a:t>
            </a:r>
            <a:r>
              <a:rPr lang="pt-BR" dirty="0"/>
              <a:t> (</a:t>
            </a:r>
            <a:r>
              <a:rPr lang="pt-BR" dirty="0" err="1"/>
              <a:t>Programmi</a:t>
            </a:r>
            <a:r>
              <a:rPr lang="pt-BR" dirty="0"/>
              <a:t> </a:t>
            </a:r>
            <a:r>
              <a:rPr lang="pt-BR" dirty="0" err="1"/>
              <a:t>comunitari</a:t>
            </a:r>
            <a:r>
              <a:rPr lang="pt-BR" dirty="0"/>
              <a:t>/</a:t>
            </a:r>
            <a:r>
              <a:rPr lang="pt-BR" dirty="0" err="1"/>
              <a:t>settoriali</a:t>
            </a:r>
            <a:r>
              <a:rPr lang="pt-BR" dirty="0"/>
              <a:t>) – </a:t>
            </a:r>
            <a:r>
              <a:rPr lang="pt-BR" dirty="0" err="1"/>
              <a:t>Fondi</a:t>
            </a:r>
            <a:r>
              <a:rPr lang="pt-BR" dirty="0"/>
              <a:t> </a:t>
            </a:r>
            <a:r>
              <a:rPr lang="pt-BR" dirty="0" err="1"/>
              <a:t>Indiretti</a:t>
            </a:r>
            <a:r>
              <a:rPr lang="pt-BR" dirty="0"/>
              <a:t> (</a:t>
            </a:r>
            <a:r>
              <a:rPr lang="pt-BR" dirty="0" err="1"/>
              <a:t>Fondi</a:t>
            </a:r>
            <a:r>
              <a:rPr lang="pt-BR" dirty="0"/>
              <a:t> </a:t>
            </a:r>
            <a:r>
              <a:rPr lang="pt-BR" dirty="0" err="1"/>
              <a:t>strutturali</a:t>
            </a:r>
            <a:r>
              <a:rPr lang="pt-BR" dirty="0"/>
              <a:t>)</a:t>
            </a:r>
          </a:p>
          <a:p>
            <a:r>
              <a:rPr lang="pt-BR" b="1" dirty="0"/>
              <a:t>Come si </a:t>
            </a:r>
            <a:r>
              <a:rPr lang="pt-BR" b="1" dirty="0" err="1"/>
              <a:t>cercano</a:t>
            </a:r>
            <a:r>
              <a:rPr lang="pt-BR" b="1" dirty="0"/>
              <a:t> </a:t>
            </a:r>
            <a:r>
              <a:rPr lang="pt-BR" b="1" dirty="0" err="1"/>
              <a:t>i</a:t>
            </a:r>
            <a:r>
              <a:rPr lang="pt-BR" b="1" dirty="0"/>
              <a:t> </a:t>
            </a:r>
            <a:r>
              <a:rPr lang="pt-BR" b="1" dirty="0" err="1"/>
              <a:t>fondi</a:t>
            </a:r>
            <a:r>
              <a:rPr lang="pt-BR" b="1" dirty="0"/>
              <a:t> </a:t>
            </a:r>
            <a:r>
              <a:rPr lang="pt-BR" b="1" dirty="0" err="1"/>
              <a:t>che</a:t>
            </a:r>
            <a:r>
              <a:rPr lang="pt-BR" b="1" dirty="0"/>
              <a:t> </a:t>
            </a:r>
            <a:r>
              <a:rPr lang="pt-BR" b="1" dirty="0" err="1"/>
              <a:t>possono</a:t>
            </a:r>
            <a:r>
              <a:rPr lang="pt-BR" b="1" dirty="0"/>
              <a:t> </a:t>
            </a:r>
            <a:r>
              <a:rPr lang="pt-BR" b="1" dirty="0" err="1"/>
              <a:t>interessarci</a:t>
            </a:r>
            <a:endParaRPr lang="pt-BR" b="1" dirty="0"/>
          </a:p>
          <a:p>
            <a:r>
              <a:rPr lang="pt-BR" b="1" dirty="0"/>
              <a:t>Come </a:t>
            </a:r>
            <a:r>
              <a:rPr lang="pt-BR" b="1" dirty="0" err="1"/>
              <a:t>utilizzare</a:t>
            </a:r>
            <a:r>
              <a:rPr lang="pt-BR" b="1" dirty="0"/>
              <a:t> </a:t>
            </a:r>
            <a:r>
              <a:rPr lang="pt-BR" b="1" dirty="0" err="1"/>
              <a:t>i</a:t>
            </a:r>
            <a:r>
              <a:rPr lang="pt-BR" b="1" dirty="0"/>
              <a:t> </a:t>
            </a:r>
            <a:r>
              <a:rPr lang="pt-BR" b="1" dirty="0" err="1"/>
              <a:t>fondi</a:t>
            </a:r>
            <a:r>
              <a:rPr lang="pt-BR" b="1" dirty="0"/>
              <a:t> (</a:t>
            </a:r>
            <a:r>
              <a:rPr lang="pt-BR" b="1" dirty="0" err="1"/>
              <a:t>dal</a:t>
            </a:r>
            <a:r>
              <a:rPr lang="pt-BR" b="1" dirty="0"/>
              <a:t> bando </a:t>
            </a:r>
            <a:r>
              <a:rPr lang="pt-BR" b="1" dirty="0" err="1"/>
              <a:t>alla</a:t>
            </a:r>
            <a:r>
              <a:rPr lang="pt-BR" b="1" dirty="0"/>
              <a:t> </a:t>
            </a:r>
            <a:r>
              <a:rPr lang="pt-BR" b="1" dirty="0" err="1"/>
              <a:t>presentazione</a:t>
            </a:r>
            <a:r>
              <a:rPr lang="pt-BR" b="1" dirty="0"/>
              <a:t> </a:t>
            </a:r>
            <a:r>
              <a:rPr lang="pt-BR" b="1" dirty="0" err="1"/>
              <a:t>del</a:t>
            </a:r>
            <a:r>
              <a:rPr lang="pt-BR" b="1" dirty="0"/>
              <a:t> </a:t>
            </a:r>
            <a:r>
              <a:rPr lang="pt-BR" b="1" dirty="0" err="1"/>
              <a:t>progetto</a:t>
            </a:r>
            <a:r>
              <a:rPr lang="pt-BR" b="1" dirty="0"/>
              <a:t>)</a:t>
            </a:r>
          </a:p>
          <a:p>
            <a:r>
              <a:rPr lang="pt-BR" b="1" dirty="0"/>
              <a:t>Dove </a:t>
            </a:r>
            <a:r>
              <a:rPr lang="pt-BR" b="1" dirty="0" err="1"/>
              <a:t>trovare</a:t>
            </a:r>
            <a:r>
              <a:rPr lang="pt-BR" b="1" dirty="0"/>
              <a:t> </a:t>
            </a:r>
            <a:r>
              <a:rPr lang="pt-BR" b="1" dirty="0" err="1"/>
              <a:t>le</a:t>
            </a:r>
            <a:r>
              <a:rPr lang="pt-BR" b="1" dirty="0"/>
              <a:t> </a:t>
            </a:r>
            <a:r>
              <a:rPr lang="pt-BR" b="1" dirty="0" err="1"/>
              <a:t>informazioni</a:t>
            </a:r>
            <a:r>
              <a:rPr lang="pt-BR" b="1" dirty="0"/>
              <a:t> </a:t>
            </a:r>
            <a:r>
              <a:rPr lang="pt-BR" b="1" dirty="0" err="1"/>
              <a:t>utili</a:t>
            </a:r>
            <a:endParaRPr lang="pt-IT" b="1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3BEAD9B-50F4-47C7-CD5E-3FD05B02F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614" y="5357305"/>
            <a:ext cx="1517403" cy="1049537"/>
          </a:xfrm>
          <a:prstGeom prst="rect">
            <a:avLst/>
          </a:prstGeom>
        </p:spPr>
      </p:pic>
      <p:pic>
        <p:nvPicPr>
          <p:cNvPr id="5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id="{8831DCD6-29B4-87AC-1734-F4EFDBDED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683" y="5516758"/>
            <a:ext cx="976117" cy="9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74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AF160-C547-96AD-9D1A-D708B2569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62175A-9061-4508-B024-671E2C3C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D7F7755-C305-4B28-8A86-8EA8898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C204C-E734-A10E-D357-CCF2EF40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tx2">
                    <a:alpha val="80000"/>
                  </a:schemeClr>
                </a:solidFill>
                <a:latin typeface="+mj-lt"/>
                <a:ea typeface="+mj-ea"/>
                <a:cs typeface="+mj-cs"/>
              </a:rPr>
              <a:t>Nell’attenzionare la Call Proposal, verificare:</a:t>
            </a:r>
            <a:endParaRPr lang="en-US" kern="1200">
              <a:solidFill>
                <a:schemeClr val="tx2">
                  <a:alpha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5D6438D-AB95-2714-6AC3-9F7999501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CA466136-F9A8-9956-18F3-0B226E00D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  <p:graphicFrame>
        <p:nvGraphicFramePr>
          <p:cNvPr id="14" name="CaixaDeTexto 11">
            <a:extLst>
              <a:ext uri="{FF2B5EF4-FFF2-40B4-BE49-F238E27FC236}">
                <a16:creationId xmlns:a16="http://schemas.microsoft.com/office/drawing/2014/main" id="{67C12AB0-659F-065D-0F6B-C3787E20C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568206"/>
              </p:ext>
            </p:extLst>
          </p:nvPr>
        </p:nvGraphicFramePr>
        <p:xfrm>
          <a:off x="304804" y="2057416"/>
          <a:ext cx="11502135" cy="397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42480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AF160-C547-96AD-9D1A-D708B2569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64E3B5F-AD28-0BC5-2207-C9D1AA2925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I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C204C-E734-A10E-D357-CCF2EF40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solidFill>
                  <a:srgbClr val="0070C0"/>
                </a:solidFill>
              </a:rPr>
              <a:t>Nell’attenzionare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b="1" dirty="0" err="1">
                <a:solidFill>
                  <a:srgbClr val="0070C0"/>
                </a:solidFill>
              </a:rPr>
              <a:t>la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b="1" dirty="0" err="1">
                <a:solidFill>
                  <a:srgbClr val="0070C0"/>
                </a:solidFill>
              </a:rPr>
              <a:t>Call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b="1" dirty="0" err="1">
                <a:solidFill>
                  <a:srgbClr val="0070C0"/>
                </a:solidFill>
              </a:rPr>
              <a:t>Proposal</a:t>
            </a:r>
            <a:r>
              <a:rPr lang="pt-BR" b="1" dirty="0">
                <a:solidFill>
                  <a:srgbClr val="0070C0"/>
                </a:solidFill>
              </a:rPr>
              <a:t>, </a:t>
            </a:r>
            <a:r>
              <a:rPr lang="pt-BR" b="1" dirty="0" err="1">
                <a:solidFill>
                  <a:srgbClr val="0070C0"/>
                </a:solidFill>
              </a:rPr>
              <a:t>ricordarsi</a:t>
            </a:r>
            <a:r>
              <a:rPr lang="pt-BR" b="1" dirty="0">
                <a:solidFill>
                  <a:srgbClr val="0070C0"/>
                </a:solidFill>
              </a:rPr>
              <a:t>: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5D6438D-AB95-2714-6AC3-9F7999501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CA466136-F9A8-9956-18F3-0B226E00D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7016A52-D344-D3C9-8242-D0B0502CB644}"/>
              </a:ext>
            </a:extLst>
          </p:cNvPr>
          <p:cNvSpPr txBox="1"/>
          <p:nvPr/>
        </p:nvSpPr>
        <p:spPr>
          <a:xfrm>
            <a:off x="418538" y="3325643"/>
            <a:ext cx="355450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sz="2400" dirty="0"/>
            </a:br>
            <a:r>
              <a:rPr lang="pt-BR" sz="2400" b="1" dirty="0"/>
              <a:t>   </a:t>
            </a:r>
            <a:r>
              <a:rPr lang="pt-BR" sz="2400" b="1" dirty="0" err="1"/>
              <a:t>Sussiddiarietà</a:t>
            </a:r>
            <a:r>
              <a:rPr lang="pt-BR" sz="2400" b="1" dirty="0"/>
              <a:t>: </a:t>
            </a:r>
            <a:r>
              <a:rPr lang="pt-BR" sz="2400" dirty="0" err="1"/>
              <a:t>il</a:t>
            </a:r>
            <a:r>
              <a:rPr lang="pt-BR" sz="2400" dirty="0"/>
              <a:t> </a:t>
            </a:r>
            <a:r>
              <a:rPr lang="pt-BR" sz="2400" dirty="0" err="1"/>
              <a:t>progetto</a:t>
            </a:r>
            <a:r>
              <a:rPr lang="pt-BR" sz="2400" dirty="0"/>
              <a:t> ha </a:t>
            </a:r>
            <a:r>
              <a:rPr lang="pt-BR" sz="2400" dirty="0" err="1"/>
              <a:t>la</a:t>
            </a:r>
            <a:r>
              <a:rPr lang="pt-BR" sz="2400" dirty="0"/>
              <a:t> </a:t>
            </a:r>
            <a:r>
              <a:rPr lang="pt-BR" sz="2400" dirty="0" err="1"/>
              <a:t>necessità</a:t>
            </a:r>
            <a:r>
              <a:rPr lang="pt-BR" sz="2400" dirty="0"/>
              <a:t> </a:t>
            </a:r>
            <a:r>
              <a:rPr lang="pt-BR" sz="2400" dirty="0" err="1"/>
              <a:t>dell’EU</a:t>
            </a:r>
            <a:r>
              <a:rPr lang="pt-BR" sz="2400" dirty="0"/>
              <a:t>? </a:t>
            </a:r>
            <a:r>
              <a:rPr lang="pt-BR" sz="2400" dirty="0" err="1"/>
              <a:t>Gli</a:t>
            </a:r>
            <a:r>
              <a:rPr lang="pt-BR" sz="2400" dirty="0"/>
              <a:t> </a:t>
            </a:r>
            <a:r>
              <a:rPr lang="pt-BR" sz="2400" dirty="0" err="1"/>
              <a:t>enti</a:t>
            </a:r>
            <a:r>
              <a:rPr lang="pt-BR" sz="2400" dirty="0"/>
              <a:t> </a:t>
            </a:r>
            <a:r>
              <a:rPr lang="pt-BR" sz="2400" dirty="0" err="1"/>
              <a:t>locali</a:t>
            </a:r>
            <a:r>
              <a:rPr lang="pt-BR" sz="2400" dirty="0"/>
              <a:t>, </a:t>
            </a:r>
            <a:r>
              <a:rPr lang="pt-BR" sz="2400" dirty="0" err="1"/>
              <a:t>lo</a:t>
            </a:r>
            <a:r>
              <a:rPr lang="pt-BR" sz="2400" dirty="0"/>
              <a:t> </a:t>
            </a:r>
            <a:r>
              <a:rPr lang="pt-BR" sz="2400" dirty="0" err="1"/>
              <a:t>stato</a:t>
            </a:r>
            <a:r>
              <a:rPr lang="pt-BR" sz="2400" dirty="0"/>
              <a:t>, </a:t>
            </a:r>
            <a:r>
              <a:rPr lang="pt-BR" sz="2400" dirty="0" err="1"/>
              <a:t>le</a:t>
            </a:r>
            <a:r>
              <a:rPr lang="pt-BR" sz="2400" dirty="0"/>
              <a:t> </a:t>
            </a:r>
            <a:r>
              <a:rPr lang="pt-BR" sz="2400" dirty="0" err="1"/>
              <a:t>regioni</a:t>
            </a:r>
            <a:r>
              <a:rPr lang="pt-BR" sz="2400" dirty="0"/>
              <a:t> non sono in grado </a:t>
            </a:r>
            <a:r>
              <a:rPr lang="pt-BR" sz="2400" dirty="0" err="1"/>
              <a:t>di</a:t>
            </a:r>
            <a:r>
              <a:rPr lang="pt-BR" sz="2400" dirty="0"/>
              <a:t> </a:t>
            </a:r>
            <a:r>
              <a:rPr lang="pt-BR" sz="2400" dirty="0" err="1"/>
              <a:t>sostenerlo</a:t>
            </a:r>
            <a:br>
              <a:rPr lang="pt-BR" sz="2400" dirty="0"/>
            </a:br>
            <a:endParaRPr lang="pt-BR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pt-IT" sz="2800" dirty="0">
              <a:solidFill>
                <a:schemeClr val="bg1"/>
              </a:solidFill>
            </a:endParaRP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EBC764F2-E15D-B744-AA6A-B276B5814840}"/>
              </a:ext>
            </a:extLst>
          </p:cNvPr>
          <p:cNvSpPr txBox="1"/>
          <p:nvPr/>
        </p:nvSpPr>
        <p:spPr>
          <a:xfrm>
            <a:off x="1574056" y="3042213"/>
            <a:ext cx="389768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  </a:t>
            </a:r>
            <a:br>
              <a:rPr lang="pt-BR" sz="2400" dirty="0"/>
            </a:br>
            <a:endParaRPr lang="pt-BR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pt-IT" sz="2800" dirty="0">
              <a:solidFill>
                <a:schemeClr val="bg1"/>
              </a:solidFill>
            </a:endParaRPr>
          </a:p>
        </p:txBody>
      </p:sp>
      <p:sp>
        <p:nvSpPr>
          <p:cNvPr id="10" name="CaixaDeTexto 11">
            <a:extLst>
              <a:ext uri="{FF2B5EF4-FFF2-40B4-BE49-F238E27FC236}">
                <a16:creationId xmlns:a16="http://schemas.microsoft.com/office/drawing/2014/main" id="{6937712F-FE4B-55E0-90DF-922A1960D947}"/>
              </a:ext>
            </a:extLst>
          </p:cNvPr>
          <p:cNvSpPr txBox="1"/>
          <p:nvPr/>
        </p:nvSpPr>
        <p:spPr>
          <a:xfrm>
            <a:off x="546535" y="1251040"/>
            <a:ext cx="3934445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  </a:t>
            </a:r>
            <a:r>
              <a:rPr lang="pt-BR" sz="2400" b="1" dirty="0" err="1"/>
              <a:t>Transnazionalità</a:t>
            </a:r>
            <a:r>
              <a:rPr lang="pt-BR" sz="2400" b="1" dirty="0"/>
              <a:t>: </a:t>
            </a:r>
            <a:r>
              <a:rPr lang="pt-BR" sz="2400" dirty="0" err="1"/>
              <a:t>il</a:t>
            </a:r>
            <a:r>
              <a:rPr lang="pt-BR" sz="2400" dirty="0"/>
              <a:t> </a:t>
            </a:r>
            <a:r>
              <a:rPr lang="pt-BR" sz="2400" dirty="0" err="1"/>
              <a:t>progetto</a:t>
            </a:r>
            <a:r>
              <a:rPr lang="pt-BR" sz="2400" dirty="0"/>
              <a:t> </a:t>
            </a:r>
            <a:r>
              <a:rPr lang="pt-BR" sz="2400" dirty="0" err="1"/>
              <a:t>incoraggia</a:t>
            </a:r>
            <a:r>
              <a:rPr lang="pt-BR" sz="2400" dirty="0"/>
              <a:t> </a:t>
            </a:r>
            <a:r>
              <a:rPr lang="pt-BR" sz="2400" dirty="0" err="1"/>
              <a:t>la</a:t>
            </a:r>
            <a:r>
              <a:rPr lang="pt-BR" sz="2400" dirty="0"/>
              <a:t> </a:t>
            </a:r>
            <a:r>
              <a:rPr lang="pt-BR" sz="2400" dirty="0" err="1"/>
              <a:t>mobilità</a:t>
            </a:r>
            <a:r>
              <a:rPr lang="pt-BR" sz="2400" dirty="0"/>
              <a:t>?</a:t>
            </a:r>
            <a:br>
              <a:rPr lang="pt-BR" sz="2400" dirty="0"/>
            </a:br>
            <a:endParaRPr lang="pt-BR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pt-IT" sz="2800" dirty="0">
              <a:solidFill>
                <a:schemeClr val="bg1"/>
              </a:solidFill>
            </a:endParaRPr>
          </a:p>
        </p:txBody>
      </p: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57F3DF7B-68E5-5813-0A3F-C69C90C46F9D}"/>
              </a:ext>
            </a:extLst>
          </p:cNvPr>
          <p:cNvSpPr txBox="1"/>
          <p:nvPr/>
        </p:nvSpPr>
        <p:spPr>
          <a:xfrm>
            <a:off x="4547720" y="2011161"/>
            <a:ext cx="383665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b="1" dirty="0"/>
              <a:t>Valore </a:t>
            </a:r>
            <a:r>
              <a:rPr lang="pt-BR" sz="2400" b="1" dirty="0" err="1"/>
              <a:t>aggiunto</a:t>
            </a:r>
            <a:r>
              <a:rPr lang="pt-BR" sz="2400" b="1" dirty="0"/>
              <a:t> </a:t>
            </a:r>
            <a:r>
              <a:rPr lang="pt-BR" sz="2400" b="1" dirty="0" err="1"/>
              <a:t>europeo</a:t>
            </a:r>
            <a:r>
              <a:rPr lang="pt-BR" sz="2400" dirty="0"/>
              <a:t>:</a:t>
            </a:r>
            <a:br>
              <a:rPr lang="pt-BR" sz="2400" dirty="0"/>
            </a:br>
            <a:r>
              <a:rPr lang="pt-BR" sz="2400" dirty="0" err="1"/>
              <a:t>gli</a:t>
            </a:r>
            <a:r>
              <a:rPr lang="pt-BR" sz="2400" dirty="0"/>
              <a:t> </a:t>
            </a:r>
            <a:r>
              <a:rPr lang="pt-BR" sz="2400" dirty="0" err="1"/>
              <a:t>obiettivi</a:t>
            </a:r>
            <a:r>
              <a:rPr lang="pt-BR" sz="2400" dirty="0"/>
              <a:t> e </a:t>
            </a:r>
            <a:r>
              <a:rPr lang="pt-BR" sz="2400" dirty="0" err="1"/>
              <a:t>gli</a:t>
            </a:r>
            <a:r>
              <a:rPr lang="pt-BR" sz="2400" dirty="0"/>
              <a:t> </a:t>
            </a:r>
            <a:r>
              <a:rPr lang="pt-BR" sz="2400" dirty="0" err="1"/>
              <a:t>effetti</a:t>
            </a:r>
            <a:r>
              <a:rPr lang="pt-BR" sz="2400" dirty="0"/>
              <a:t> dele </a:t>
            </a:r>
            <a:r>
              <a:rPr lang="pt-BR" sz="2400" dirty="0" err="1"/>
              <a:t>azioni</a:t>
            </a:r>
            <a:r>
              <a:rPr lang="pt-BR" sz="2400" dirty="0"/>
              <a:t> sono </a:t>
            </a:r>
            <a:r>
              <a:rPr lang="pt-BR" sz="2400" dirty="0" err="1"/>
              <a:t>meglio</a:t>
            </a:r>
            <a:r>
              <a:rPr lang="pt-BR" sz="2400" dirty="0"/>
              <a:t> </a:t>
            </a:r>
            <a:r>
              <a:rPr lang="pt-BR" sz="2400" dirty="0" err="1"/>
              <a:t>raggiunti</a:t>
            </a:r>
            <a:r>
              <a:rPr lang="pt-BR" sz="2400" dirty="0"/>
              <a:t> a </a:t>
            </a:r>
            <a:r>
              <a:rPr lang="pt-BR" sz="2400" dirty="0" err="1"/>
              <a:t>livello</a:t>
            </a:r>
            <a:r>
              <a:rPr lang="pt-BR" sz="2400" dirty="0"/>
              <a:t> </a:t>
            </a:r>
            <a:r>
              <a:rPr lang="pt-BR" sz="2400" dirty="0" err="1"/>
              <a:t>europeo</a:t>
            </a:r>
            <a:r>
              <a:rPr lang="pt-BR" sz="2400" dirty="0"/>
              <a:t> </a:t>
            </a:r>
            <a:r>
              <a:rPr lang="pt-BR" sz="2400" dirty="0" err="1"/>
              <a:t>che</a:t>
            </a:r>
            <a:r>
              <a:rPr lang="pt-BR" sz="2400" dirty="0"/>
              <a:t> a </a:t>
            </a:r>
            <a:r>
              <a:rPr lang="pt-BR" sz="2400" dirty="0" err="1"/>
              <a:t>livello</a:t>
            </a:r>
            <a:r>
              <a:rPr lang="pt-BR" sz="2400" dirty="0"/>
              <a:t> </a:t>
            </a:r>
            <a:r>
              <a:rPr lang="pt-BR" sz="2400" dirty="0" err="1"/>
              <a:t>nazionale</a:t>
            </a:r>
            <a:r>
              <a:rPr lang="pt-BR" sz="2400" dirty="0"/>
              <a:t> o </a:t>
            </a:r>
            <a:r>
              <a:rPr lang="pt-BR" sz="2400" dirty="0" err="1"/>
              <a:t>locale</a:t>
            </a:r>
            <a:r>
              <a:rPr lang="pt-BR" sz="2400" dirty="0"/>
              <a:t>?</a:t>
            </a:r>
            <a:endParaRPr lang="pt-BR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pt-IT" sz="2800" dirty="0">
              <a:solidFill>
                <a:schemeClr val="bg1"/>
              </a:solidFill>
            </a:endParaRPr>
          </a:p>
        </p:txBody>
      </p:sp>
      <p:sp>
        <p:nvSpPr>
          <p:cNvPr id="13" name="CaixaDeTexto 11">
            <a:extLst>
              <a:ext uri="{FF2B5EF4-FFF2-40B4-BE49-F238E27FC236}">
                <a16:creationId xmlns:a16="http://schemas.microsoft.com/office/drawing/2014/main" id="{7A574287-B9DA-28F7-5060-76BAFCEA9EA6}"/>
              </a:ext>
            </a:extLst>
          </p:cNvPr>
          <p:cNvSpPr txBox="1"/>
          <p:nvPr/>
        </p:nvSpPr>
        <p:spPr>
          <a:xfrm>
            <a:off x="8959055" y="610193"/>
            <a:ext cx="313596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400" dirty="0"/>
          </a:p>
          <a:p>
            <a:endParaRPr lang="pt-BR" sz="2400" dirty="0"/>
          </a:p>
          <a:p>
            <a:r>
              <a:rPr lang="pt-BR" sz="2400" b="1" dirty="0" err="1"/>
              <a:t>Innovazione</a:t>
            </a:r>
            <a:r>
              <a:rPr lang="pt-BR" sz="2400" dirty="0"/>
              <a:t>: in </a:t>
            </a:r>
            <a:r>
              <a:rPr lang="pt-BR" sz="2400" dirty="0" err="1"/>
              <a:t>che</a:t>
            </a:r>
            <a:r>
              <a:rPr lang="pt-BR" sz="2400" dirty="0"/>
              <a:t> </a:t>
            </a:r>
            <a:r>
              <a:rPr lang="pt-BR" sz="2400" dirty="0" err="1"/>
              <a:t>misura</a:t>
            </a:r>
            <a:r>
              <a:rPr lang="pt-BR" sz="2400" dirty="0"/>
              <a:t> </a:t>
            </a:r>
            <a:r>
              <a:rPr lang="pt-BR" sz="2400" dirty="0" err="1"/>
              <a:t>il</a:t>
            </a:r>
            <a:r>
              <a:rPr lang="pt-BR" sz="2400" dirty="0"/>
              <a:t> </a:t>
            </a:r>
            <a:r>
              <a:rPr lang="pt-BR" sz="2400" dirty="0" err="1"/>
              <a:t>progetto</a:t>
            </a:r>
            <a:r>
              <a:rPr lang="pt-BR" sz="2400" dirty="0"/>
              <a:t> </a:t>
            </a:r>
            <a:r>
              <a:rPr lang="pt-BR" sz="2400" dirty="0" err="1"/>
              <a:t>è</a:t>
            </a:r>
            <a:r>
              <a:rPr lang="pt-BR" sz="2400" dirty="0"/>
              <a:t> </a:t>
            </a:r>
            <a:r>
              <a:rPr lang="pt-BR" sz="2400" dirty="0" err="1"/>
              <a:t>innovativo</a:t>
            </a:r>
            <a:r>
              <a:rPr lang="pt-BR" sz="2400" dirty="0"/>
              <a:t>? Crea </a:t>
            </a:r>
            <a:r>
              <a:rPr lang="pt-BR" sz="2400" dirty="0" err="1"/>
              <a:t>nuovi</a:t>
            </a:r>
            <a:r>
              <a:rPr lang="pt-BR" sz="2400" dirty="0"/>
              <a:t> </a:t>
            </a:r>
            <a:r>
              <a:rPr lang="pt-BR" sz="2400" dirty="0" err="1"/>
              <a:t>metodi</a:t>
            </a:r>
            <a:r>
              <a:rPr lang="pt-BR" sz="2400" dirty="0"/>
              <a:t>? </a:t>
            </a:r>
            <a:r>
              <a:rPr lang="pt-BR" sz="2400" dirty="0" err="1"/>
              <a:t>Definisce</a:t>
            </a:r>
            <a:r>
              <a:rPr lang="pt-BR" sz="2400" dirty="0"/>
              <a:t> </a:t>
            </a:r>
            <a:r>
              <a:rPr lang="pt-BR" sz="2400" dirty="0" err="1"/>
              <a:t>nuovi</a:t>
            </a:r>
            <a:r>
              <a:rPr lang="pt-BR" sz="2400" dirty="0"/>
              <a:t> </a:t>
            </a:r>
            <a:r>
              <a:rPr lang="pt-BR" sz="2400" dirty="0" err="1"/>
              <a:t>obiettiivi</a:t>
            </a:r>
            <a:r>
              <a:rPr lang="pt-BR" sz="2400" dirty="0"/>
              <a:t>? Modifica </a:t>
            </a:r>
            <a:r>
              <a:rPr lang="pt-BR" sz="2400" dirty="0" err="1"/>
              <a:t>i</a:t>
            </a:r>
            <a:r>
              <a:rPr lang="pt-BR" sz="2400" dirty="0"/>
              <a:t> </a:t>
            </a:r>
            <a:r>
              <a:rPr lang="pt-BR" sz="2400" dirty="0" err="1"/>
              <a:t>sistemi</a:t>
            </a:r>
            <a:r>
              <a:rPr lang="pt-BR" sz="2400" dirty="0"/>
              <a:t>?</a:t>
            </a:r>
            <a:br>
              <a:rPr lang="pt-BR" sz="2400" dirty="0"/>
            </a:br>
            <a:endParaRPr lang="pt-BR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pt-IT" sz="2800" dirty="0">
              <a:solidFill>
                <a:schemeClr val="bg1"/>
              </a:solidFill>
            </a:endParaRPr>
          </a:p>
        </p:txBody>
      </p:sp>
      <p:sp>
        <p:nvSpPr>
          <p:cNvPr id="14" name="CaixaDeTexto 11">
            <a:extLst>
              <a:ext uri="{FF2B5EF4-FFF2-40B4-BE49-F238E27FC236}">
                <a16:creationId xmlns:a16="http://schemas.microsoft.com/office/drawing/2014/main" id="{3C58CC6B-A5BC-3EEE-4419-45E502B9C205}"/>
              </a:ext>
            </a:extLst>
          </p:cNvPr>
          <p:cNvSpPr txBox="1"/>
          <p:nvPr/>
        </p:nvSpPr>
        <p:spPr>
          <a:xfrm>
            <a:off x="4480980" y="1260474"/>
            <a:ext cx="421626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400" dirty="0"/>
          </a:p>
          <a:p>
            <a:endParaRPr lang="pt-BR" sz="2400" dirty="0"/>
          </a:p>
          <a:p>
            <a:r>
              <a:rPr lang="pt-BR" sz="2400" b="1" dirty="0" err="1"/>
              <a:t>Sostenibilità</a:t>
            </a:r>
            <a:r>
              <a:rPr lang="pt-BR" sz="2400" dirty="0"/>
              <a:t>: </a:t>
            </a:r>
            <a:r>
              <a:rPr lang="pt-BR" sz="2400" dirty="0" err="1"/>
              <a:t>il</a:t>
            </a:r>
            <a:r>
              <a:rPr lang="pt-BR" sz="2400" dirty="0"/>
              <a:t> </a:t>
            </a:r>
            <a:r>
              <a:rPr lang="pt-BR" sz="2400" dirty="0" err="1"/>
              <a:t>progetto</a:t>
            </a:r>
            <a:r>
              <a:rPr lang="pt-BR" sz="2400" dirty="0"/>
              <a:t> </a:t>
            </a:r>
            <a:r>
              <a:rPr lang="pt-BR" sz="2400" dirty="0" err="1"/>
              <a:t>sopravvive</a:t>
            </a:r>
            <a:r>
              <a:rPr lang="pt-BR" sz="2400" dirty="0"/>
              <a:t> al </a:t>
            </a:r>
            <a:r>
              <a:rPr lang="pt-BR" sz="2400" dirty="0" err="1"/>
              <a:t>finanziamento</a:t>
            </a:r>
            <a:r>
              <a:rPr lang="pt-BR" sz="2400" dirty="0"/>
              <a:t>?</a:t>
            </a:r>
          </a:p>
          <a:p>
            <a:endParaRPr lang="pt-BR" sz="2800" dirty="0"/>
          </a:p>
          <a:p>
            <a:endParaRPr lang="pt-IT" sz="2800" dirty="0">
              <a:solidFill>
                <a:schemeClr val="bg1"/>
              </a:solidFill>
            </a:endParaRPr>
          </a:p>
        </p:txBody>
      </p:sp>
      <p:sp>
        <p:nvSpPr>
          <p:cNvPr id="16" name="CaixaDeTexto 11">
            <a:extLst>
              <a:ext uri="{FF2B5EF4-FFF2-40B4-BE49-F238E27FC236}">
                <a16:creationId xmlns:a16="http://schemas.microsoft.com/office/drawing/2014/main" id="{CAC6296A-A3EF-F8E5-109F-61C3EA0ADC04}"/>
              </a:ext>
            </a:extLst>
          </p:cNvPr>
          <p:cNvSpPr txBox="1"/>
          <p:nvPr/>
        </p:nvSpPr>
        <p:spPr>
          <a:xfrm>
            <a:off x="8959055" y="3346306"/>
            <a:ext cx="322665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400" dirty="0"/>
          </a:p>
          <a:p>
            <a:endParaRPr lang="pt-BR" sz="2400" dirty="0"/>
          </a:p>
          <a:p>
            <a:r>
              <a:rPr lang="pt-BR" sz="2400" b="1" dirty="0"/>
              <a:t>Interesse </a:t>
            </a:r>
            <a:r>
              <a:rPr lang="pt-BR" sz="2400" b="1" dirty="0" err="1"/>
              <a:t>comunitario</a:t>
            </a:r>
            <a:r>
              <a:rPr lang="pt-BR" sz="2400" b="1" dirty="0"/>
              <a:t> e </a:t>
            </a:r>
            <a:r>
              <a:rPr lang="pt-BR" sz="2400" b="1" dirty="0" err="1"/>
              <a:t>trasparenza</a:t>
            </a:r>
            <a:r>
              <a:rPr lang="pt-BR" sz="2400" b="1" dirty="0"/>
              <a:t>: </a:t>
            </a:r>
            <a:r>
              <a:rPr lang="pt-BR" sz="2400" b="1" dirty="0" err="1"/>
              <a:t>Comunicazione</a:t>
            </a:r>
            <a:br>
              <a:rPr lang="pt-BR" sz="2400" dirty="0"/>
            </a:br>
            <a:endParaRPr lang="pt-BR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p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77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3599E2-282E-DBD6-852D-9FA397B7C288}"/>
              </a:ext>
            </a:extLst>
          </p:cNvPr>
          <p:cNvSpPr txBox="1"/>
          <p:nvPr/>
        </p:nvSpPr>
        <p:spPr>
          <a:xfrm>
            <a:off x="473281" y="1354521"/>
            <a:ext cx="86130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Il Centro Europe Direct Trapani Sicilia: https://</a:t>
            </a:r>
            <a:r>
              <a:rPr lang="it-IT" sz="2400" b="1" dirty="0" err="1">
                <a:solidFill>
                  <a:srgbClr val="0070C0"/>
                </a:solidFill>
              </a:rPr>
              <a:t>www.europedirecttrapani.eu</a:t>
            </a:r>
            <a:r>
              <a:rPr lang="it-IT" sz="2400" b="1" dirty="0">
                <a:solidFill>
                  <a:srgbClr val="0070C0"/>
                </a:solidFill>
              </a:rPr>
              <a:t>/</a:t>
            </a:r>
            <a:endParaRPr lang="it-IT" sz="2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DFC0094-01A9-5D17-D41F-8A85DF7D64B0}"/>
              </a:ext>
            </a:extLst>
          </p:cNvPr>
          <p:cNvSpPr txBox="1"/>
          <p:nvPr/>
        </p:nvSpPr>
        <p:spPr>
          <a:xfrm>
            <a:off x="8468564" y="18161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IT" b="1" dirty="0">
                <a:solidFill>
                  <a:schemeClr val="bg1"/>
                </a:solidFill>
              </a:rPr>
              <a:t>@europedirecttrapanisicilia</a:t>
            </a:r>
          </a:p>
        </p:txBody>
      </p:sp>
      <p:pic>
        <p:nvPicPr>
          <p:cNvPr id="11" name="Imagem 10" descr="Desenho de bandeira&#10;&#10;Descrição gerada automaticamente">
            <a:extLst>
              <a:ext uri="{FF2B5EF4-FFF2-40B4-BE49-F238E27FC236}">
                <a16:creationId xmlns:a16="http://schemas.microsoft.com/office/drawing/2014/main" id="{93F1717C-6517-9B4E-0320-E73F39B62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84" y="2585870"/>
            <a:ext cx="526534" cy="52653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F6747A33-D65D-9B34-817B-320B13732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8449" y="1706612"/>
            <a:ext cx="568569" cy="56856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636B480-0C69-C04F-6FE9-714F4ADEE04A}"/>
              </a:ext>
            </a:extLst>
          </p:cNvPr>
          <p:cNvSpPr txBox="1"/>
          <p:nvPr/>
        </p:nvSpPr>
        <p:spPr>
          <a:xfrm>
            <a:off x="8468564" y="26780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IT" b="1" dirty="0">
                <a:solidFill>
                  <a:schemeClr val="bg1"/>
                </a:solidFill>
              </a:rPr>
              <a:t>@europedirecttrapanisicilia</a:t>
            </a:r>
          </a:p>
        </p:txBody>
      </p:sp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F7111811-768A-071D-D2A3-3E32A94E3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88" y="3474311"/>
            <a:ext cx="712176" cy="369332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B34DE876-679F-C8B5-49AA-DBC43BDC177C}"/>
              </a:ext>
            </a:extLst>
          </p:cNvPr>
          <p:cNvSpPr txBox="1"/>
          <p:nvPr/>
        </p:nvSpPr>
        <p:spPr>
          <a:xfrm>
            <a:off x="8468564" y="34743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IT" b="1" dirty="0">
                <a:solidFill>
                  <a:schemeClr val="bg1"/>
                </a:solidFill>
              </a:rPr>
              <a:t>@europedirecttp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DEF864-7393-3676-5EB1-CDFF52CFD763}"/>
              </a:ext>
            </a:extLst>
          </p:cNvPr>
          <p:cNvSpPr txBox="1"/>
          <p:nvPr/>
        </p:nvSpPr>
        <p:spPr>
          <a:xfrm>
            <a:off x="453019" y="2637014"/>
            <a:ext cx="694449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Europe Direct Trapani Sicilia è un centro di informazione e comunicazione che opera come punto di riferimento locale per avvicinare i cittadini alle istituzioni europee. Situato in una regione strategica del Mediterraneo, il centro è parte integrante della rete Europe Direct sostenuta dalla Commissione Europea, con l’obiettivo di promuovere il dialogo tra l’Unione Europea e le comunità locali.</a:t>
            </a:r>
          </a:p>
          <a:p>
            <a:endParaRPr lang="it-IT" sz="2000" dirty="0"/>
          </a:p>
          <a:p>
            <a:endParaRPr lang="it-IT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1F84F01-1E7F-76D1-5CCF-A15375A03B0A}"/>
              </a:ext>
            </a:extLst>
          </p:cNvPr>
          <p:cNvSpPr txBox="1"/>
          <p:nvPr/>
        </p:nvSpPr>
        <p:spPr>
          <a:xfrm>
            <a:off x="7756388" y="4063656"/>
            <a:ext cx="72521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1200" b="0" i="0" dirty="0">
                <a:solidFill>
                  <a:srgbClr val="1E73B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Telefono: </a:t>
            </a:r>
            <a:r>
              <a:rPr lang="pt-BR" sz="12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(+39) 0923.29875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DA6586D-AAEE-BB8C-303D-BE8F4CAEF54F}"/>
              </a:ext>
            </a:extLst>
          </p:cNvPr>
          <p:cNvSpPr txBox="1"/>
          <p:nvPr/>
        </p:nvSpPr>
        <p:spPr>
          <a:xfrm>
            <a:off x="7756388" y="4336136"/>
            <a:ext cx="7504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Email: </a:t>
            </a:r>
            <a:r>
              <a:rPr lang="pt-BR" sz="120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marta.ferrantelli@europedirecttrapani.eu</a:t>
            </a:r>
            <a:endParaRPr lang="pt-BR" sz="120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r>
              <a:rPr lang="pt-BR" sz="1200" b="1" dirty="0">
                <a:solidFill>
                  <a:srgbClr val="0070C0"/>
                </a:solidFill>
                <a:latin typeface="Open Sans" panose="020B0606030504020204" pitchFamily="34" charset="0"/>
              </a:rPr>
              <a:t>Email: </a:t>
            </a:r>
            <a:r>
              <a:rPr lang="pt-BR" sz="1200" b="0" i="0" u="none" strike="noStrike" dirty="0">
                <a:solidFill>
                  <a:schemeClr val="bg1"/>
                </a:solidFill>
                <a:effectLst/>
                <a:latin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info@europedirecttrapani.eu</a:t>
            </a:r>
            <a:endParaRPr lang="pt-BR" sz="1200" b="0" i="0" u="none" strike="noStrike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BBDE6F-E739-C5DA-0578-20CC3C7B7CC8}"/>
              </a:ext>
            </a:extLst>
          </p:cNvPr>
          <p:cNvSpPr txBox="1">
            <a:spLocks/>
          </p:cNvSpPr>
          <p:nvPr/>
        </p:nvSpPr>
        <p:spPr>
          <a:xfrm>
            <a:off x="453019" y="581733"/>
            <a:ext cx="1072293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err="1"/>
              <a:t>Contatti</a:t>
            </a:r>
            <a:endParaRPr lang="pt-BR" dirty="0"/>
          </a:p>
        </p:txBody>
      </p:sp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C4544BC-32C7-E16F-1F3F-109F74AA37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9" name="Imagem 8" descr="Uma imagem contendo Forma&#10;&#10;Descrição gerada automaticamente">
            <a:extLst>
              <a:ext uri="{FF2B5EF4-FFF2-40B4-BE49-F238E27FC236}">
                <a16:creationId xmlns:a16="http://schemas.microsoft.com/office/drawing/2014/main" id="{7A93D3A6-E9E9-4F49-8568-1258F13797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1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C1F16-0595-4563-E8B8-2C1452A48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8DB20490-2814-E673-87B2-FA15E4C93AF7}"/>
              </a:ext>
            </a:extLst>
          </p:cNvPr>
          <p:cNvSpPr/>
          <p:nvPr/>
        </p:nvSpPr>
        <p:spPr>
          <a:xfrm>
            <a:off x="0" y="1841157"/>
            <a:ext cx="12192000" cy="5016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I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34E449-B446-CCB7-494C-A872E759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Come si </a:t>
            </a:r>
            <a:r>
              <a:rPr lang="pt-BR" b="1" dirty="0" err="1"/>
              <a:t>distinguono</a:t>
            </a:r>
            <a:r>
              <a:rPr lang="pt-BR" b="1" dirty="0"/>
              <a:t> </a:t>
            </a:r>
            <a:r>
              <a:rPr lang="pt-BR" b="1" dirty="0" err="1"/>
              <a:t>i</a:t>
            </a:r>
            <a:r>
              <a:rPr lang="pt-BR" b="1" dirty="0"/>
              <a:t> </a:t>
            </a:r>
            <a:r>
              <a:rPr lang="pt-BR" b="1" dirty="0" err="1"/>
              <a:t>diversi</a:t>
            </a:r>
            <a:r>
              <a:rPr lang="pt-BR" b="1" dirty="0"/>
              <a:t> </a:t>
            </a:r>
            <a:r>
              <a:rPr lang="pt-BR" b="1" dirty="0" err="1"/>
              <a:t>finanziamenti</a:t>
            </a:r>
            <a:r>
              <a:rPr lang="pt-BR" b="1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D481C6C-4830-FEEE-7646-C29F78F1C043}"/>
              </a:ext>
            </a:extLst>
          </p:cNvPr>
          <p:cNvSpPr txBox="1"/>
          <p:nvPr/>
        </p:nvSpPr>
        <p:spPr>
          <a:xfrm>
            <a:off x="457200" y="2148289"/>
            <a:ext cx="5866482" cy="372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1200"/>
              </a:spcBef>
            </a:pP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Fondi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Diretti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dell’Unione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Europea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rappresentano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gli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“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Strumenti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finanziari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strategici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sostenere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crescita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economica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sociale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culturale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dei 27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paesi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membri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Nascono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dai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Trattati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istitutivi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dell’UE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conferiscono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alla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Commissione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mandato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allocare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risorse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favorire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progresso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economico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sociale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all’interno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dell’UE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endParaRPr lang="pt-BR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beneficiari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presentano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proposte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progettuali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rispondono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call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proposal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direttamente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alla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Commissione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Europea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alle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sue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agenzie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esecutive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43BD98D-2B3C-FA35-D3C2-8A88F40606E2}"/>
              </a:ext>
            </a:extLst>
          </p:cNvPr>
          <p:cNvSpPr txBox="1"/>
          <p:nvPr/>
        </p:nvSpPr>
        <p:spPr>
          <a:xfrm>
            <a:off x="6584015" y="2179067"/>
            <a:ext cx="5412954" cy="34163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0">
              <a:spcBef>
                <a:spcPts val="1200"/>
              </a:spcBef>
            </a:pP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HANNO IL COMPITO DI </a:t>
            </a:r>
            <a:endParaRPr lang="pt-BR" b="0" dirty="0">
              <a:solidFill>
                <a:schemeClr val="bg1"/>
              </a:solidFill>
              <a:effectLst/>
            </a:endParaRPr>
          </a:p>
          <a:p>
            <a:pPr rtl="0"/>
            <a:endParaRPr lang="pt-BR" sz="18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ATTUARE LE POLITICHE COMUNITARIE IN  SETTORI CHIAVE </a:t>
            </a:r>
          </a:p>
          <a:p>
            <a:pPr rtl="0"/>
            <a:endParaRPr lang="pt-B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ricerca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innovazione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ambiente,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formazione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mobilità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uguaglianza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sviluppo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territoriale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Vengono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erogati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linea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con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le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priorità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strategiche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stabilite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nei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periori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di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programmazione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(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oggi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2021 – 2027)</a:t>
            </a:r>
            <a:br>
              <a:rPr lang="pt-BR" dirty="0"/>
            </a:br>
            <a:endParaRPr lang="pt-IT" dirty="0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768087E-E670-05BF-0561-E9BD266B8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2B14D02C-0274-0DFA-DDA3-1B4AE94FF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0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2D397-6BAC-D651-B0CE-AD63FA3C4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A1171-239F-D2DE-3A8A-BFBC5786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Fondi</a:t>
            </a:r>
            <a:r>
              <a:rPr lang="pt-BR" dirty="0"/>
              <a:t> </a:t>
            </a:r>
            <a:r>
              <a:rPr lang="pt-BR" dirty="0" err="1"/>
              <a:t>Strutturali</a:t>
            </a:r>
            <a:endParaRPr lang="pt-I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D47EE7A-A9C7-9A85-0F53-705EDC6C47FD}"/>
              </a:ext>
            </a:extLst>
          </p:cNvPr>
          <p:cNvSpPr txBox="1"/>
          <p:nvPr/>
        </p:nvSpPr>
        <p:spPr>
          <a:xfrm>
            <a:off x="457200" y="2148289"/>
            <a:ext cx="5866482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Beneficiari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dei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Fondi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Diretti</a:t>
            </a:r>
            <a:endParaRPr lang="pt-BR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Abbiano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valore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aggiunto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europeo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benefici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superano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confini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nazionali</a:t>
            </a:r>
            <a:endParaRPr lang="pt-BR" sz="1800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Garantiscano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collaborazione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transnazionale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molti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bandi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richiedono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partenariati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soggetti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diversi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membri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favorendo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l’integrazione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scambio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conoscenze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 fontAlgn="base"/>
            <a:endParaRPr lang="pt-BR" sz="1800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Assicurino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Eccellenza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selezione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delle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proposte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è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altamente competitiva,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forte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focus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sull’innovazione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l’impatto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lungo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termine.</a:t>
            </a:r>
            <a:endParaRPr lang="pt-BR" sz="18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F1E0834-B4CC-2ED6-29E4-6E2521645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0002C898-D423-AADA-EECE-E68C69953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  <p:pic>
        <p:nvPicPr>
          <p:cNvPr id="6" name="Imagem 5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4A979A4D-2FF2-80DE-6E26-FE9414A16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CFC37AE-8A89-A42B-2069-5A5D41333A4A}"/>
              </a:ext>
            </a:extLst>
          </p:cNvPr>
          <p:cNvSpPr/>
          <p:nvPr/>
        </p:nvSpPr>
        <p:spPr>
          <a:xfrm>
            <a:off x="-1" y="1"/>
            <a:ext cx="2994991" cy="3429000"/>
          </a:xfrm>
          <a:prstGeom prst="rect">
            <a:avLst/>
          </a:prstGeom>
          <a:solidFill>
            <a:srgbClr val="D2E0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I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635A9D9-A1A1-F1FC-5279-238DB9205574}"/>
              </a:ext>
            </a:extLst>
          </p:cNvPr>
          <p:cNvSpPr/>
          <p:nvPr/>
        </p:nvSpPr>
        <p:spPr>
          <a:xfrm>
            <a:off x="10641497" y="5194852"/>
            <a:ext cx="1550504" cy="1663148"/>
          </a:xfrm>
          <a:prstGeom prst="rect">
            <a:avLst/>
          </a:prstGeom>
          <a:solidFill>
            <a:srgbClr val="B9D1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I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DDD4F6A-55FA-1481-7411-D0A531FEE0D1}"/>
              </a:ext>
            </a:extLst>
          </p:cNvPr>
          <p:cNvSpPr/>
          <p:nvPr/>
        </p:nvSpPr>
        <p:spPr>
          <a:xfrm>
            <a:off x="2642835" y="0"/>
            <a:ext cx="6351661" cy="2697508"/>
          </a:xfrm>
          <a:prstGeom prst="rect">
            <a:avLst/>
          </a:prstGeom>
          <a:solidFill>
            <a:srgbClr val="D2E0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I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29B7D08-0585-9B4A-ECA3-69623B6367E7}"/>
              </a:ext>
            </a:extLst>
          </p:cNvPr>
          <p:cNvSpPr txBox="1"/>
          <p:nvPr/>
        </p:nvSpPr>
        <p:spPr>
          <a:xfrm>
            <a:off x="1798925" y="202613"/>
            <a:ext cx="928977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pt-BR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Fondi</a:t>
            </a:r>
            <a:r>
              <a:rPr lang="pt-BR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Strutturali</a:t>
            </a:r>
            <a:r>
              <a:rPr lang="pt-BR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Investimento (ESIF) = </a:t>
            </a:r>
            <a:r>
              <a:rPr lang="pt-BR" sz="3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gestiti</a:t>
            </a: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pt-BR" sz="3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livello</a:t>
            </a: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3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nazionale</a:t>
            </a: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pt-BR" sz="3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regionale</a:t>
            </a: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= </a:t>
            </a:r>
            <a:r>
              <a:rPr lang="pt-BR" sz="3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definiti</a:t>
            </a: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3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anche</a:t>
            </a: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gestione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</a:rPr>
              <a:t> concorrente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cioè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gestione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</a:rPr>
              <a:t> concordata</a:t>
            </a: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3600" b="0" dirty="0">
              <a:effectLst/>
            </a:endParaRPr>
          </a:p>
          <a:p>
            <a:br>
              <a:rPr lang="pt-BR" sz="3600" dirty="0"/>
            </a:br>
            <a:endParaRPr lang="pt-IT" sz="3600" dirty="0"/>
          </a:p>
        </p:txBody>
      </p:sp>
    </p:spTree>
    <p:extLst>
      <p:ext uri="{BB962C8B-B14F-4D97-AF65-F5344CB8AC3E}">
        <p14:creationId xmlns:p14="http://schemas.microsoft.com/office/powerpoint/2010/main" val="257210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701CD53-28FC-491C-9022-F74BE327C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5D6CE-B5F2-4E0D-894F-9521E2433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4FAEE13-B57A-42F4-8B4C-A7E31E98B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6FD4E3B-38F9-4574-9095-47B609AB2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6CE41A1-EB3F-4840-8ACE-3EF73C19E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AB8B661-BD44-40C0-9B98-4B4DBDBD3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ECC28A1-79A1-4F9D-AAF1-47D642489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601FD91-5FAC-499E-8D9A-9677877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8B98376-AE21-4ADF-8EFF-189F81407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B5DACE9-70B0-4CAF-A216-AC704A513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113450E-4023-4BA4-A3D4-E32C0B3F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B3EDD59-155A-421E-8250-55A5E3188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9913D27-A66C-4C2A-968B-DE97A9B4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BC33CCA-C456-41C7-9AE9-66EEAEAB5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269BA35-2287-449A-9C3A-854BC3F7C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347F624-0A13-4AB8-AD09-F44DB01D9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A27126F-B8E2-46DF-9183-2882F7B44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9A014C1-4C01-4DD4-913C-143C03FAA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2535D18-5B5A-479B-9D1F-9D5D4D11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A8071C6-FA9E-478C-8592-8B6BBEFAE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DB22494-68A3-4667-9EFA-CC2340589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290FA2C-0D13-416D-B70B-76E541CA5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B083CC1-0DB7-489B-876F-2E9ABC37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F9C39F9-AC1B-4B07-9506-7CE368982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D5E4589-1264-4ADA-960F-23B496012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719F3D3-010B-4565-B6C8-9E975FF71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0B80ED3-4FB2-4B4B-BD00-392EA45D2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7C5B764-679D-4049-99AE-B23985979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E340E87-53FC-4F62-8A49-D8F292366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1528898-B883-48F0-B62E-660D4282B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8CE4872-CDA7-4F63-9B3D-DF1CFC634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9B84E06-1DBF-4F55-9B5E-F2F1E38EB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D739D9D-4A11-49F5-B045-708F7DED1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AA755-E8F6-4691-A61E-FEBAAAF58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EA27C2C-E20B-48C0-A55F-CE58B267A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DAB4220-FF0A-46E7-A074-A5E6C236D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92821D4-1F6A-43A4-BD55-E99560DB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70B7024-4644-41B1-B5FD-671FEBEBF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CE360C4-C466-44C4-A2E3-4CF21EBB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3A2C5B3-1CE2-480F-94DF-593AF087C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DCA777C-634D-4BFD-B193-B3D6A785B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C660B4E-2D12-45DF-A8C3-01BBE2F84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13A507C-D667-425C-BC17-37A754AAD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8D90C4A-4AFD-4F87-8417-04E71FB3D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E7930D7-6A2B-42BA-9A47-33181C44F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DF58043-B333-44B7-B352-7864DE1BE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1DCA8E6-E862-474B-93E7-8B8193022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F98343-EECC-41EE-A45E-67ED9C0A7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CF235E0-BD16-47B9-838D-3EFF87F05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5DBD286-FD7F-41A0-B09B-ADE92217F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DF6B11E-5507-4440-B56A-83C4B3994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F2EA945-C41F-4B30-AD99-C7454FD14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2902474-D243-40DF-A382-E3F47769A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6442AB6-AEBB-4E32-83DC-806F5DAA1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9EA146-1867-476A-A0E1-5A3AC2A71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1CAC92A-483B-4C52-B71F-95B6C0498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265B398-32C6-4184-8BC2-233C96252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128F4C-95B5-4306-9876-D5F9672C3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D3663D8-D19D-4248-B7B8-CA2733B4E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704CEA6-B9DA-4499-A894-1F4BB5247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7AAE972-FFA8-4F9F-94E4-CF6C66653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580DF83-1906-4979-8E31-8EDB5FD4D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42B1D20-D329-4285-AED2-DABDCE90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9016B79-9C59-4CEA-A85C-3E4C8877B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0" name="Right Triangle 119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A9FC126-3E83-6C26-62A3-478BDD768488}"/>
              </a:ext>
            </a:extLst>
          </p:cNvPr>
          <p:cNvSpPr txBox="1">
            <a:spLocks/>
          </p:cNvSpPr>
          <p:nvPr/>
        </p:nvSpPr>
        <p:spPr>
          <a:xfrm>
            <a:off x="457201" y="720772"/>
            <a:ext cx="3733078" cy="5531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 err="1">
                <a:latin typeface="+mj-lt"/>
                <a:ea typeface="+mj-ea"/>
                <a:cs typeface="+mj-cs"/>
              </a:rPr>
              <a:t>programmazione</a:t>
            </a:r>
            <a:r>
              <a:rPr lang="en-US" b="1" kern="1200" dirty="0">
                <a:latin typeface="+mj-lt"/>
                <a:ea typeface="+mj-ea"/>
                <a:cs typeface="+mj-cs"/>
              </a:rPr>
              <a:t> 2021/2027</a:t>
            </a:r>
          </a:p>
        </p:txBody>
      </p:sp>
      <p:sp>
        <p:nvSpPr>
          <p:cNvPr id="153" name="Flowchart: Document 8">
            <a:extLst>
              <a:ext uri="{FF2B5EF4-FFF2-40B4-BE49-F238E27FC236}">
                <a16:creationId xmlns:a16="http://schemas.microsoft.com/office/drawing/2014/main" id="{6B91DA8E-00B5-4214-AFE5-535E47051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85106" y="-465509"/>
            <a:ext cx="6858001" cy="77890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2BE233DB-AB91-CB5F-883A-EC99F5D5D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87305"/>
              </p:ext>
            </p:extLst>
          </p:nvPr>
        </p:nvGraphicFramePr>
        <p:xfrm>
          <a:off x="5165512" y="185047"/>
          <a:ext cx="6831118" cy="605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F9C338C-9998-D430-3003-482C457A3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166884F-BAC4-2781-B8B8-7569F8EF9B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2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C55C3-7FF8-8CF9-DE97-68B005C27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A0A9F33-7EC5-0F75-5F95-B26FB3054A6C}"/>
              </a:ext>
            </a:extLst>
          </p:cNvPr>
          <p:cNvSpPr/>
          <p:nvPr/>
        </p:nvSpPr>
        <p:spPr>
          <a:xfrm>
            <a:off x="86497" y="1841157"/>
            <a:ext cx="12192000" cy="5016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I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F66E35-99C9-F30D-A06C-10034689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       </a:t>
            </a:r>
            <a:r>
              <a:rPr lang="pt-BR" b="1" dirty="0" err="1"/>
              <a:t>I</a:t>
            </a:r>
            <a:r>
              <a:rPr lang="pt-BR" b="1" dirty="0"/>
              <a:t> </a:t>
            </a:r>
            <a:r>
              <a:rPr lang="pt-BR" b="1" dirty="0" err="1"/>
              <a:t>finanziamenti</a:t>
            </a:r>
            <a:r>
              <a:rPr lang="pt-BR" b="1" dirty="0"/>
              <a:t> </a:t>
            </a:r>
            <a:r>
              <a:rPr lang="pt-BR" b="1" dirty="0" err="1"/>
              <a:t>diretti</a:t>
            </a:r>
            <a:r>
              <a:rPr lang="pt-BR" b="1" dirty="0"/>
              <a:t> </a:t>
            </a:r>
            <a:br>
              <a:rPr lang="pt-BR" b="1" dirty="0"/>
            </a:br>
            <a:r>
              <a:rPr lang="pt-BR" b="1" dirty="0"/>
              <a:t>   (</a:t>
            </a:r>
            <a:r>
              <a:rPr lang="pt-BR" sz="3600" b="1" dirty="0" err="1"/>
              <a:t>programmi</a:t>
            </a:r>
            <a:r>
              <a:rPr lang="pt-BR" sz="3600" b="1" dirty="0"/>
              <a:t> </a:t>
            </a:r>
            <a:r>
              <a:rPr lang="pt-BR" sz="3600" b="1" dirty="0" err="1"/>
              <a:t>comunitari</a:t>
            </a:r>
            <a:r>
              <a:rPr lang="pt-BR" sz="3600" b="1" dirty="0"/>
              <a:t> </a:t>
            </a:r>
            <a:r>
              <a:rPr lang="pt-BR" sz="3600" b="1" dirty="0" err="1"/>
              <a:t>tematici</a:t>
            </a:r>
            <a:r>
              <a:rPr lang="pt-BR" b="1" dirty="0"/>
              <a:t>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CC1A39A-18FA-C231-FB00-B913D6A49D1C}"/>
              </a:ext>
            </a:extLst>
          </p:cNvPr>
          <p:cNvSpPr txBox="1"/>
          <p:nvPr/>
        </p:nvSpPr>
        <p:spPr>
          <a:xfrm>
            <a:off x="457200" y="2148289"/>
            <a:ext cx="5866482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Caratteristica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dei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fondi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diretti</a:t>
            </a:r>
            <a:endParaRPr lang="pt-BR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Abbiano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valore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aggiunto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europeo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benefici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superano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confini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nazionali</a:t>
            </a:r>
            <a:endParaRPr lang="pt-BR" sz="1800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Garantiscano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collaborazione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transnazionale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molti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bandi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richiedono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partenariati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soggetti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diversi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membri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favorendo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l’integrazione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scambio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conoscenze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 fontAlgn="base"/>
            <a:endParaRPr lang="pt-BR" sz="1800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Assicurino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Eccellenza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selezione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delle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proposte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è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altamente competitiva,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forte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focus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sull’innovazione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l’impatto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lungo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termine.</a:t>
            </a:r>
            <a:endParaRPr lang="pt-BR" sz="18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EC3489-4D3D-ADFE-ED4E-B81505A29F70}"/>
              </a:ext>
            </a:extLst>
          </p:cNvPr>
          <p:cNvSpPr txBox="1"/>
          <p:nvPr/>
        </p:nvSpPr>
        <p:spPr>
          <a:xfrm>
            <a:off x="6584015" y="2179067"/>
            <a:ext cx="5412954" cy="35702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0">
              <a:spcBef>
                <a:spcPts val="1200"/>
              </a:spcBef>
            </a:pP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Beneficiari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dei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Fondi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Diretti</a:t>
            </a:r>
            <a:endParaRPr lang="pt-BR" sz="18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Amministrazioni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pubbliche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locali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regionali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(ad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esempio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comuni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province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Organizzazioni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non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governative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(ONG)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associazioni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no-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profit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Università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istituti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ricerca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pt-BR" sz="18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PMI (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Piccole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Medie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Imprese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 startup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innovative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Istituzioni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culturali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creative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pt-BR" sz="18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Consorzi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internazionali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costituiti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partner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provenienti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diversi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Paesi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membri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associati</a:t>
            </a:r>
            <a:br>
              <a:rPr lang="pt-BR" dirty="0">
                <a:solidFill>
                  <a:schemeClr val="bg1"/>
                </a:solidFill>
              </a:rPr>
            </a:br>
            <a:endParaRPr lang="pt-IT" dirty="0">
              <a:solidFill>
                <a:schemeClr val="bg1"/>
              </a:solidFill>
            </a:endParaRPr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9EF733D-BE52-951F-B4AF-6D0DC70B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70AA197A-275B-D2B5-B56C-FFE676DE3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8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96448-D628-7C1F-C214-C67D905E5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5BA54D0-92EB-409B-EA92-758530C324D0}"/>
              </a:ext>
            </a:extLst>
          </p:cNvPr>
          <p:cNvSpPr/>
          <p:nvPr/>
        </p:nvSpPr>
        <p:spPr>
          <a:xfrm>
            <a:off x="8649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I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5B7D7B-BC9D-B409-E6F9-E85F42D5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57" y="82205"/>
            <a:ext cx="10722932" cy="1325563"/>
          </a:xfrm>
        </p:spPr>
        <p:txBody>
          <a:bodyPr/>
          <a:lstStyle/>
          <a:p>
            <a:r>
              <a:rPr lang="pt-B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Come </a:t>
            </a:r>
            <a:r>
              <a:rPr lang="pt-BR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utilizzare</a:t>
            </a:r>
            <a:r>
              <a:rPr lang="pt-B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pt-B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fondi</a:t>
            </a:r>
            <a:r>
              <a:rPr lang="pt-B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diretti</a:t>
            </a:r>
            <a:endParaRPr lang="pt-BR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7534E8F-67A7-2366-A5BD-46AF09EE2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2A2AC12-9993-E8D8-6B5E-DF7B1C8ED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94B62C1-6D01-5A1B-8269-D6D4DB9E6372}"/>
              </a:ext>
            </a:extLst>
          </p:cNvPr>
          <p:cNvSpPr txBox="1"/>
          <p:nvPr/>
        </p:nvSpPr>
        <p:spPr>
          <a:xfrm>
            <a:off x="337348" y="1489973"/>
            <a:ext cx="1147942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fondi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diretti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si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basano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meccanismo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sovvenzione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o, in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alcuni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casi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appalti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pubblici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Commissione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Europea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pubblica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periodicamente bandi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tematici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call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proposals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attraverso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quali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beneficiari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possono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proporre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progetti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linea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priorità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obiettivi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programma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specifico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I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32CA9B2-F525-33AC-28CC-C4D98AA6FB8D}"/>
              </a:ext>
            </a:extLst>
          </p:cNvPr>
          <p:cNvSpPr txBox="1"/>
          <p:nvPr/>
        </p:nvSpPr>
        <p:spPr>
          <a:xfrm>
            <a:off x="1736616" y="3031590"/>
            <a:ext cx="8188814" cy="218521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rtl="0">
              <a:spcBef>
                <a:spcPts val="1200"/>
              </a:spcBef>
            </a:pP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Piattaforma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digitale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centralizza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tutte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le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opportunità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finanziamento</a:t>
            </a:r>
            <a:endParaRPr lang="pt-BR" sz="18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1200"/>
              </a:spcBef>
            </a:pPr>
            <a:endParaRPr lang="pt-BR" b="0" dirty="0">
              <a:solidFill>
                <a:schemeClr val="bg1"/>
              </a:solidFill>
              <a:effectLst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Bandi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finanziamento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sono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specifici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linee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guida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dettagliate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tematiche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criteri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ammissibilità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obiettivi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 budget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disponibile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bg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Presentazione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delle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proposte</a:t>
            </a: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 proposta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progettuale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attraverso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il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portale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dedicato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Funding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Tenders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 </a:t>
            </a:r>
            <a:endParaRPr lang="pt-IT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450BA62-A118-3506-9B50-AACCB31414E6}"/>
              </a:ext>
            </a:extLst>
          </p:cNvPr>
          <p:cNvSpPr txBox="1"/>
          <p:nvPr/>
        </p:nvSpPr>
        <p:spPr>
          <a:xfrm>
            <a:off x="1736616" y="5458984"/>
            <a:ext cx="102074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rtl="0"/>
            <a:r>
              <a:rPr lang="pt-BR" sz="1600" b="0" i="0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https://ec.europa.eu/info/funding-tenders/opportunities/portal/screen/programmes</a:t>
            </a:r>
            <a:r>
              <a:rPr lang="pt-BR" sz="1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457200" rtl="0"/>
            <a:endParaRPr lang="pt-BR" sz="1600" b="0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457200" rtl="0"/>
            <a:r>
              <a:rPr lang="pt-BR" sz="1600" b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https://ec.europa.eu/info/funding-tenders/opportunities/portal/screen/home;</a:t>
            </a:r>
            <a:endParaRPr lang="pt-BR" sz="1600" b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rtl="0"/>
            <a:endParaRPr lang="pt-BR" sz="1600" b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1600" dirty="0">
                <a:solidFill>
                  <a:srgbClr val="0070C0"/>
                </a:solidFill>
              </a:rPr>
            </a:br>
            <a:endParaRPr lang="pt-IT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9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ED40A-00EE-B44E-6508-8A2C1A71B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082613C-7877-B482-DAAE-D7E4EA6D29B8}"/>
              </a:ext>
            </a:extLst>
          </p:cNvPr>
          <p:cNvSpPr/>
          <p:nvPr/>
        </p:nvSpPr>
        <p:spPr>
          <a:xfrm>
            <a:off x="86497" y="1690688"/>
            <a:ext cx="12192000" cy="516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I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7C0360-36B3-6279-B5CD-B1503D41C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VANTAGGI e SFIDE dei </a:t>
            </a:r>
            <a:r>
              <a:rPr lang="pt-BR" b="1" dirty="0" err="1"/>
              <a:t>Fondi</a:t>
            </a:r>
            <a:r>
              <a:rPr lang="pt-BR" b="1" dirty="0"/>
              <a:t> </a:t>
            </a:r>
            <a:r>
              <a:rPr lang="pt-BR" b="1" dirty="0" err="1"/>
              <a:t>Diretti</a:t>
            </a:r>
            <a:endParaRPr lang="pt-BR" b="1" dirty="0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4C246AC-94ED-3E47-B64D-03B842C43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DB860A50-308D-5D6E-8B16-FFA156949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497BEA5-50E6-7A53-75D2-C3ED4AD3A2A7}"/>
              </a:ext>
            </a:extLst>
          </p:cNvPr>
          <p:cNvSpPr txBox="1"/>
          <p:nvPr/>
        </p:nvSpPr>
        <p:spPr>
          <a:xfrm>
            <a:off x="302500" y="1806762"/>
            <a:ext cx="5361466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 fontAlgn="base">
              <a:spcBef>
                <a:spcPts val="1200"/>
              </a:spcBef>
            </a:pPr>
            <a:r>
              <a:rPr lang="pt-BR" b="1" dirty="0" err="1">
                <a:solidFill>
                  <a:srgbClr val="00B050"/>
                </a:solidFill>
                <a:latin typeface="Arial" panose="020B0604020202020204" pitchFamily="34" charset="0"/>
              </a:rPr>
              <a:t>V</a:t>
            </a:r>
            <a:r>
              <a:rPr lang="pt-BR" sz="1800" b="1" i="0" u="none" strike="noStrike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antaggi</a:t>
            </a:r>
            <a:endParaRPr lang="pt-BR" sz="1800" b="1" i="0" u="none" strike="noStrike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Flessibilità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Tematica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Opportunità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ambiti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specifici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interesse.</a:t>
            </a:r>
          </a:p>
          <a:p>
            <a:pPr marL="285750" indent="-285750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1800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Supporto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Finanziario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Significativo: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fondi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diretti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garantiscono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risorse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economiche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considerevoli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pt-BR" sz="1800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Riconoscimento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Networking: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acquisire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visibilità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internazionale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stabilire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connessioni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strategiche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altri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attori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europei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pt-BR" sz="1800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Promozione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dell’Innovazione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sviluppo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soluzioni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innovative</a:t>
            </a:r>
            <a:endParaRPr lang="pt-I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3AD2F1-B2F8-5D09-31A4-B108D11045FD}"/>
              </a:ext>
            </a:extLst>
          </p:cNvPr>
          <p:cNvSpPr txBox="1"/>
          <p:nvPr/>
        </p:nvSpPr>
        <p:spPr>
          <a:xfrm>
            <a:off x="5818666" y="1801192"/>
            <a:ext cx="5644464" cy="40010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 fontAlgn="base">
              <a:spcBef>
                <a:spcPts val="1200"/>
              </a:spcBef>
            </a:pPr>
            <a:r>
              <a:rPr lang="pt-BR" b="1" dirty="0" err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pt-BR" sz="1800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fide</a:t>
            </a:r>
            <a:endParaRPr lang="pt-BR" sz="1800" b="1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Elevata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Competitività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selezione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rigorosa </a:t>
            </a:r>
          </a:p>
          <a:p>
            <a:pPr rtl="0" fontAlgn="base">
              <a:spcBef>
                <a:spcPts val="1200"/>
              </a:spcBef>
            </a:pPr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Burocrazia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Complessità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competenze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tecniche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amministrative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elevate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 fontAlgn="base"/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Necessità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Partenariati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Internazionali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costituzione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consorzi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partner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diversi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Paesi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alcuni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bandi</a:t>
            </a:r>
          </a:p>
          <a:p>
            <a:pPr rtl="0" fontAlgn="base"/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Co-finanziamento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molti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casi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fondi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coprono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solo una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percentuale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dei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costi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totali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richiedendo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beneficiario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contribuire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risorse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proprie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IT" dirty="0"/>
          </a:p>
        </p:txBody>
      </p:sp>
    </p:spTree>
    <p:extLst>
      <p:ext uri="{BB962C8B-B14F-4D97-AF65-F5344CB8AC3E}">
        <p14:creationId xmlns:p14="http://schemas.microsoft.com/office/powerpoint/2010/main" val="382002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C462B-6A6D-8D16-C959-2EAD3ED32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F90B1-353C-0A91-68F0-315B8CD2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Dove </a:t>
            </a:r>
            <a:r>
              <a:rPr lang="pt-BR" b="1" dirty="0" err="1"/>
              <a:t>trovare</a:t>
            </a:r>
            <a:r>
              <a:rPr lang="pt-BR" b="1" dirty="0"/>
              <a:t> </a:t>
            </a:r>
            <a:r>
              <a:rPr lang="pt-BR" b="1" dirty="0" err="1"/>
              <a:t>informazioni</a:t>
            </a:r>
            <a:r>
              <a:rPr lang="pt-BR" b="1" dirty="0"/>
              <a:t> </a:t>
            </a:r>
            <a:r>
              <a:rPr lang="pt-BR" b="1" dirty="0" err="1"/>
              <a:t>utili</a:t>
            </a:r>
            <a:endParaRPr lang="pt-BR" dirty="0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DDF23D5-CBEC-DC44-827C-07CBBB18F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16" y="5998823"/>
            <a:ext cx="1004383" cy="694698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13CAC9C4-C410-D2D5-B06C-06D1BA495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99" y="6084856"/>
            <a:ext cx="646101" cy="64610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021EBFE-20A7-630B-41B1-D6C79D5FC92E}"/>
              </a:ext>
            </a:extLst>
          </p:cNvPr>
          <p:cNvSpPr txBox="1"/>
          <p:nvPr/>
        </p:nvSpPr>
        <p:spPr>
          <a:xfrm>
            <a:off x="1111497" y="2321004"/>
            <a:ext cx="86552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Una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panoramica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dettagliata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delle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principali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tipologie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fondi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diretti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 dei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relativi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programmi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pt-BR" sz="2000" b="0" i="0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https://commission.europa.eu/funding-tenders/find-funding/eu-funding-programmes_it</a:t>
            </a:r>
            <a:r>
              <a:rPr lang="pt-BR" sz="20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;</a:t>
            </a:r>
            <a:br>
              <a:rPr lang="pt-BR" sz="2000" dirty="0">
                <a:solidFill>
                  <a:schemeClr val="bg1"/>
                </a:solidFill>
              </a:rPr>
            </a:br>
            <a:endParaRPr lang="pt-IT" sz="2000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4C8FBB9-3D7A-A645-224C-B4310F46EE0A}"/>
              </a:ext>
            </a:extLst>
          </p:cNvPr>
          <p:cNvSpPr txBox="1"/>
          <p:nvPr/>
        </p:nvSpPr>
        <p:spPr>
          <a:xfrm>
            <a:off x="1111497" y="3786151"/>
            <a:ext cx="99772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Pagina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curata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dal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Formez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raccoglie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una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rassegna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tutti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programmi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gestione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direta: </a:t>
            </a:r>
            <a:r>
              <a:rPr lang="pt-BR" sz="2000" b="0" i="0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http://europa.formez.it/lista_programmi_2021_2027</a:t>
            </a:r>
            <a:r>
              <a:rPr lang="pt-BR" sz="20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;</a:t>
            </a:r>
            <a:endParaRPr lang="pt-IT" sz="2000" dirty="0">
              <a:solidFill>
                <a:srgbClr val="0070C0"/>
              </a:solidFill>
            </a:endParaRPr>
          </a:p>
          <a:p>
            <a:pPr rtl="0"/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pt-BR" sz="2000" dirty="0">
                <a:solidFill>
                  <a:schemeClr val="bg1"/>
                </a:solidFill>
              </a:rPr>
            </a:br>
            <a:endParaRPr lang="p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71828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LightSeed_2SEEDS">
      <a:dk1>
        <a:srgbClr val="000000"/>
      </a:dk1>
      <a:lt1>
        <a:srgbClr val="FFFFFF"/>
      </a:lt1>
      <a:dk2>
        <a:srgbClr val="22363C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2251</Words>
  <Application>Microsoft Macintosh PowerPoint</Application>
  <PresentationFormat>Widescreen</PresentationFormat>
  <Paragraphs>216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Avenir Next LT Pro</vt:lpstr>
      <vt:lpstr>Calibri</vt:lpstr>
      <vt:lpstr>Noto Sans Symbols</vt:lpstr>
      <vt:lpstr>Open Sans</vt:lpstr>
      <vt:lpstr>Posterama</vt:lpstr>
      <vt:lpstr>SineVTI</vt:lpstr>
      <vt:lpstr>I programmi a gestione diretta UE del ciclo di programmazione 21-27: focus sui programmi di potenziale interesse per i Comuni</vt:lpstr>
      <vt:lpstr>AGENDA</vt:lpstr>
      <vt:lpstr>Come si distinguono i diversi finanziamenti </vt:lpstr>
      <vt:lpstr>Fondi Strutturali</vt:lpstr>
      <vt:lpstr>Apresentação do PowerPoint</vt:lpstr>
      <vt:lpstr>       I finanziamenti diretti     (programmi comunitari tematici)</vt:lpstr>
      <vt:lpstr>Come utilizzare i fondi diretti</vt:lpstr>
      <vt:lpstr>VANTAGGI e SFIDE dei Fondi Diretti</vt:lpstr>
      <vt:lpstr>Dove trovare informazioni utili</vt:lpstr>
      <vt:lpstr>Come si cercano i fondi che possono interessarci</vt:lpstr>
      <vt:lpstr>Come si cercano i fondi che possono interessarci</vt:lpstr>
      <vt:lpstr>Come si cercano i fondi che possono interessarci</vt:lpstr>
      <vt:lpstr>Come si cercano i fondi che possono interessarci</vt:lpstr>
      <vt:lpstr>Come si cercano i fondi che possono interessarci</vt:lpstr>
      <vt:lpstr>Come si cercano i fondi che possono interessarci</vt:lpstr>
      <vt:lpstr>Come si cercano i fondi che possono interessarci</vt:lpstr>
      <vt:lpstr>Come si cercano i fondi che possono interessarci</vt:lpstr>
      <vt:lpstr>Agenzie esecutive 2021 - 2027</vt:lpstr>
      <vt:lpstr>Punti Nazionali di Contatto (PNC)</vt:lpstr>
      <vt:lpstr>Nell’attenzionare la Call Proposal, verificare:</vt:lpstr>
      <vt:lpstr>Nell’attenzionare la Call Proposal, ricordarsi: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programmi a gestione diretta UE del ciclo di programmazione 21-27: focus sui programmi di potenziale interesse per i Comuni</dc:title>
  <dc:creator>pedro moreno</dc:creator>
  <cp:lastModifiedBy>pedro moreno</cp:lastModifiedBy>
  <cp:revision>4</cp:revision>
  <dcterms:created xsi:type="dcterms:W3CDTF">2024-12-10T15:23:40Z</dcterms:created>
  <dcterms:modified xsi:type="dcterms:W3CDTF">2024-12-10T23:56:16Z</dcterms:modified>
</cp:coreProperties>
</file>